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A596-5568-4242-8AB0-412A8967AE3B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0CC5-118C-4378-BD6F-E813D1AB4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A596-5568-4242-8AB0-412A8967AE3B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0CC5-118C-4378-BD6F-E813D1AB4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A596-5568-4242-8AB0-412A8967AE3B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0CC5-118C-4378-BD6F-E813D1AB4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A596-5568-4242-8AB0-412A8967AE3B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0CC5-118C-4378-BD6F-E813D1AB4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A596-5568-4242-8AB0-412A8967AE3B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0CC5-118C-4378-BD6F-E813D1AB4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A596-5568-4242-8AB0-412A8967AE3B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0CC5-118C-4378-BD6F-E813D1AB4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A596-5568-4242-8AB0-412A8967AE3B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0CC5-118C-4378-BD6F-E813D1AB4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A596-5568-4242-8AB0-412A8967AE3B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0CC5-118C-4378-BD6F-E813D1AB4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A596-5568-4242-8AB0-412A8967AE3B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0CC5-118C-4378-BD6F-E813D1AB4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A596-5568-4242-8AB0-412A8967AE3B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0CC5-118C-4378-BD6F-E813D1AB4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A596-5568-4242-8AB0-412A8967AE3B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0CC5-118C-4378-BD6F-E813D1AB4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2A596-5568-4242-8AB0-412A8967AE3B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50CC5-118C-4378-BD6F-E813D1AB4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D:\yandpage%3f&amp;p=8&amp;text=%25D0%259E%20%25D0%25B2%25D1%2580%25D0%25B5%25D0%25B4%25D0%25B5%20%25D0%25BA%25D1%2583%25D1%2580%25D0%25B5%25D0%25BD%25D0%25B8%25D1%258F&amp;rpt=simage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file:///D:\yandpage%3f&amp;p=10&amp;text=%25D0%259E%20%25D0%25B2%25D1%2580%25D0%25B5%25D0%25B4%25D0%25B5%20%25D0%25BA%25D1%2583%25D1%2580%25D0%25B5%25D0%25BD%25D0%25B8%25D1%258F&amp;rpt=simage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4" descr="Рисуно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524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04800" y="685800"/>
            <a:ext cx="84582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 b="1">
                <a:solidFill>
                  <a:schemeClr val="tx2"/>
                </a:solidFill>
                <a:latin typeface="Mistral" pitchFamily="66" charset="0"/>
              </a:rPr>
              <a:t>Жестокое </a:t>
            </a:r>
          </a:p>
          <a:p>
            <a:pPr algn="ctr"/>
            <a:r>
              <a:rPr lang="ru-RU" sz="9600" b="1">
                <a:solidFill>
                  <a:schemeClr val="tx2"/>
                </a:solidFill>
                <a:latin typeface="Mistral" pitchFamily="66" charset="0"/>
              </a:rPr>
              <a:t>обращение </a:t>
            </a:r>
          </a:p>
          <a:p>
            <a:pPr algn="ctr"/>
            <a:r>
              <a:rPr lang="ru-RU" sz="9600" b="1">
                <a:solidFill>
                  <a:schemeClr val="tx2"/>
                </a:solidFill>
                <a:latin typeface="Mistral" pitchFamily="66" charset="0"/>
              </a:rPr>
              <a:t>с детьми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638800" y="5181600"/>
            <a:ext cx="3505200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dirty="0"/>
              <a:t>Презентация подготовлена социальным педагогом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dirty="0" smtClean="0"/>
              <a:t>Филиала </a:t>
            </a:r>
            <a:r>
              <a:rPr lang="ru-RU" dirty="0" err="1" smtClean="0"/>
              <a:t>Ушаковской</a:t>
            </a:r>
            <a:r>
              <a:rPr lang="ru-RU" dirty="0" smtClean="0"/>
              <a:t> ООШ </a:t>
            </a:r>
            <a:r>
              <a:rPr lang="ru-RU" dirty="0" err="1" smtClean="0"/>
              <a:t>Сафрыгина</a:t>
            </a:r>
            <a:r>
              <a:rPr lang="ru-RU" dirty="0" smtClean="0"/>
              <a:t> Н.Г.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Жестокое обращение – это когда: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82000" cy="4754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Ребенка лишают родительской ласки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Ребенка не слушают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Не заботятся о здоровье ребенка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Манипулируют ребенком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Не считают нужным отправлять ребенка в школу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Ребенку показывают порнографические материалы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Ребенка оставляют без присмотра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Ребенка бьют или причиняют ему вред часто потому, чтобы сорвать зло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Разрушают у ребенка уверенность в себе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Дразнят и унижают ребенка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Ребенка оскорбляют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Не заботятся о том, чтобы ребенок был чисто одет и накормлен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4" descr="WB01741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533400"/>
            <a:ext cx="9144000" cy="8077200"/>
          </a:xfrm>
          <a:noFill/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0" y="604838"/>
            <a:ext cx="8915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/>
              <a:t>Нет</a:t>
            </a:r>
            <a:endParaRPr lang="ru-RU" sz="2400" dirty="0"/>
          </a:p>
          <a:p>
            <a:pPr algn="ctr"/>
            <a:r>
              <a:rPr lang="ru-RU" sz="2400" dirty="0"/>
              <a:t>насилию и жестокому обращению с детьми!</a:t>
            </a:r>
          </a:p>
          <a:p>
            <a:pPr algn="ctr"/>
            <a:r>
              <a:rPr lang="ru-RU" sz="2400" b="1" dirty="0"/>
              <a:t>Уважаемые родители, жители </a:t>
            </a:r>
            <a:r>
              <a:rPr lang="ru-RU" sz="2400" b="1" dirty="0" smtClean="0"/>
              <a:t>села, </a:t>
            </a:r>
            <a:r>
              <a:rPr lang="ru-RU" sz="2400" b="1" dirty="0"/>
              <a:t>учащиеся школы!</a:t>
            </a:r>
            <a:endParaRPr lang="ru-RU" sz="2400" dirty="0"/>
          </a:p>
          <a:p>
            <a:pPr algn="ctr"/>
            <a:r>
              <a:rPr lang="ru-RU" sz="2400" dirty="0"/>
              <a:t>В соответствии с Федеральным законом от 24.06.1999г. № 120 «О системе профилактики безнадзорности и правонарушений несовершеннолетних», в целях предотвращения насилия и жестокого обращения с детьми и подростками в семьях, учебных заведениях, общественных местах и оказания помощи детям и подросткам, находящимся в социально опасном положении  </a:t>
            </a:r>
            <a:r>
              <a:rPr lang="ru-RU" sz="2400" b="1" dirty="0"/>
              <a:t> в</a:t>
            </a:r>
            <a:r>
              <a:rPr lang="ru-RU" sz="2400" dirty="0"/>
              <a:t> </a:t>
            </a:r>
            <a:r>
              <a:rPr lang="ru-RU" sz="2400" b="1" dirty="0" smtClean="0"/>
              <a:t>апреле  2016 </a:t>
            </a:r>
            <a:r>
              <a:rPr lang="ru-RU" sz="2400" b="1" dirty="0"/>
              <a:t>года</a:t>
            </a:r>
            <a:r>
              <a:rPr lang="ru-RU" sz="2400" dirty="0"/>
              <a:t> в </a:t>
            </a:r>
            <a:r>
              <a:rPr lang="ru-RU" sz="2400" dirty="0" smtClean="0"/>
              <a:t>Тюменской области проходит Единый день профилактики</a:t>
            </a:r>
            <a:r>
              <a:rPr lang="ru-RU" sz="2400" b="1" i="1" dirty="0" smtClean="0"/>
              <a:t>– </a:t>
            </a:r>
            <a:r>
              <a:rPr lang="ru-RU" sz="2400" b="1" i="1" dirty="0"/>
              <a:t>выявление и предотвращение фактов жестокого обращения с детьми.</a:t>
            </a:r>
            <a:endParaRPr lang="ru-RU" sz="2400" dirty="0"/>
          </a:p>
          <a:p>
            <a:pPr algn="ctr" eaLnBrk="0" hangingPunct="0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/>
              <a:t>Если вы знаете детей и подростков, подвергающихся жестокому обращению, мы просим вас позвонить по телефону:</a:t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/>
              <a:t>8(3456) 25-40-40 «Горячая линия»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b="1" dirty="0" smtClean="0"/>
              <a:t>                                     «Право о тебе, тебе о праве»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sz="2400" b="1" dirty="0" smtClean="0"/>
          </a:p>
          <a:p>
            <a:pPr eaLnBrk="1" hangingPunct="1">
              <a:lnSpc>
                <a:spcPct val="90000"/>
              </a:lnSpc>
              <a:buNone/>
            </a:pPr>
            <a:endParaRPr lang="ru-RU" sz="2400" b="1" dirty="0" smtClean="0"/>
          </a:p>
          <a:p>
            <a:pPr eaLnBrk="1" hangingPunct="1">
              <a:lnSpc>
                <a:spcPct val="90000"/>
              </a:lnSpc>
              <a:buNone/>
            </a:pPr>
            <a:endParaRPr lang="ru-RU" sz="2400" b="1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b="1" dirty="0" smtClean="0"/>
              <a:t>Бесплатная консультативная (психологическая, юридическая, педагогическая) помощь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4" descr="WB01741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80772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857224" y="642918"/>
            <a:ext cx="7786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нашей школе, инспектор по делам несовершеннолетних Панкина Н.С. провела беседу:  «Административная и уголовная ответственность несовершеннолетних»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SCN33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1643051"/>
            <a:ext cx="3786215" cy="2928958"/>
          </a:xfrm>
          <a:prstGeom prst="rect">
            <a:avLst/>
          </a:prstGeom>
        </p:spPr>
      </p:pic>
      <p:pic>
        <p:nvPicPr>
          <p:cNvPr id="11" name="Рисунок 10" descr="DSCN33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714488"/>
            <a:ext cx="4000528" cy="3000396"/>
          </a:xfrm>
          <a:prstGeom prst="rect">
            <a:avLst/>
          </a:prstGeom>
        </p:spPr>
      </p:pic>
      <p:pic>
        <p:nvPicPr>
          <p:cNvPr id="2050" name="Picture 2" descr="C:\Documents and Settings\User1\Рабочий стол\фото школа\DSCN33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786322"/>
            <a:ext cx="435771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Начальное звено провели классный час «Я имею право»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1\Рабочий стол\фото школа\DSCN34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145503"/>
            <a:ext cx="4038600" cy="3435356"/>
          </a:xfrm>
          <a:prstGeom prst="rect">
            <a:avLst/>
          </a:prstGeom>
          <a:noFill/>
        </p:spPr>
      </p:pic>
      <p:pic>
        <p:nvPicPr>
          <p:cNvPr id="1028" name="Picture 4" descr="C:\Documents and Settings\User1\Рабочий стол\фото школа\DSCN34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3116"/>
            <a:ext cx="403860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003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среднем звене провели классные часы:</a:t>
            </a:r>
            <a:br>
              <a:rPr lang="ru-RU" dirty="0" smtClean="0"/>
            </a:br>
            <a:r>
              <a:rPr lang="ru-RU" dirty="0" smtClean="0"/>
              <a:t>5 класс «Знатоки права»</a:t>
            </a:r>
            <a:br>
              <a:rPr lang="ru-RU" dirty="0" smtClean="0"/>
            </a:br>
            <a:r>
              <a:rPr lang="ru-RU" dirty="0" smtClean="0"/>
              <a:t>6, 7 класс «Правовой статус»</a:t>
            </a:r>
            <a:br>
              <a:rPr lang="ru-RU" dirty="0" smtClean="0"/>
            </a:br>
            <a:r>
              <a:rPr lang="ru-RU" dirty="0" smtClean="0"/>
              <a:t>8 класс «Мой взгляд»</a:t>
            </a:r>
            <a:br>
              <a:rPr lang="ru-RU" dirty="0" smtClean="0"/>
            </a:br>
            <a:r>
              <a:rPr lang="ru-RU" dirty="0" smtClean="0"/>
              <a:t>9 класс «Путь к себе: Как научиться оценивать себя?»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Рабочий стол\фото школа\DSCN34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5728"/>
            <a:ext cx="4038600" cy="3000396"/>
          </a:xfrm>
          <a:prstGeom prst="rect">
            <a:avLst/>
          </a:prstGeom>
          <a:noFill/>
        </p:spPr>
      </p:pic>
      <p:pic>
        <p:nvPicPr>
          <p:cNvPr id="1027" name="Picture 3" descr="C:\Documents and Settings\User1\Рабочий стол\фото школа\DSCN34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5728"/>
            <a:ext cx="4038600" cy="3000396"/>
          </a:xfrm>
          <a:prstGeom prst="rect">
            <a:avLst/>
          </a:prstGeom>
          <a:noFill/>
        </p:spPr>
      </p:pic>
      <p:pic>
        <p:nvPicPr>
          <p:cNvPr id="1028" name="Picture 4" descr="C:\Documents and Settings\User1\Рабочий стол\фото школа\DSCN3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429000"/>
            <a:ext cx="4429156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4" descr="WB01741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28600"/>
            <a:ext cx="9144000" cy="8077200"/>
          </a:xfrm>
          <a:noFill/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838200" y="1676400"/>
            <a:ext cx="7620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i="1"/>
              <a:t>«…ребенком является каждое человеческое существо до достижения 18-летнего возраста»</a:t>
            </a:r>
            <a:r>
              <a:rPr lang="ru-RU" sz="4000" b="1"/>
              <a:t> </a:t>
            </a:r>
          </a:p>
          <a:p>
            <a:pPr>
              <a:spcBef>
                <a:spcPct val="20000"/>
              </a:spcBef>
            </a:pPr>
            <a:endParaRPr lang="ru-RU" sz="4000" b="1"/>
          </a:p>
          <a:p>
            <a:pPr algn="r">
              <a:spcBef>
                <a:spcPct val="20000"/>
              </a:spcBef>
            </a:pPr>
            <a:r>
              <a:rPr lang="ru-RU" sz="4000" b="1"/>
              <a:t> (Конвенция о правах ребенка, ст.1)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B050"/>
                </a:solidFill>
              </a:rPr>
              <a:t>ПРАВА РЕБЕНКА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>(Глава 11 Семейного кодекса Р.Ф.)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/>
              <a:t>СТАТЬЯ 11</a:t>
            </a:r>
          </a:p>
          <a:p>
            <a:pPr eaLnBrk="1" hangingPunct="1"/>
            <a:r>
              <a:rPr lang="ru-RU" b="1" dirty="0" smtClean="0"/>
              <a:t>Несовершеннолетний вправе самостоятельно обращаться за защитой своих прав и интересов в орган опеки и попечительства, а по достижении 14 лет- в суд.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B050"/>
                </a:solidFill>
              </a:rPr>
              <a:t>ПРАВА РЕБЕНКА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>(Глава 11 Семейного кодекса Р.Ф.)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/>
              <a:t>СТАТЬЯ 63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Родители обязаны воспитывать своих детей. Способы воспитания должны исключать пренебрежительное, жестокое, грубое, унижающее человеческое достоинство обращение, оскорбление и эксплуатацию детей.	</a:t>
            </a:r>
          </a:p>
        </p:txBody>
      </p:sp>
      <p:pic>
        <p:nvPicPr>
          <p:cNvPr id="5124" name="Picture 4" descr="DRUNK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457700"/>
            <a:ext cx="2133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6324600" y="4800600"/>
            <a:ext cx="2590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 flipV="1">
            <a:off x="6172200" y="4876800"/>
            <a:ext cx="2971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B050"/>
                </a:solidFill>
              </a:rPr>
              <a:t>ПРАВА РЕБЕНКА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>(Глава 11 Семейного кодекса Р.Ф.)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 smtClean="0"/>
              <a:t>СТАТЬЯ 69</a:t>
            </a:r>
          </a:p>
          <a:p>
            <a:pPr eaLnBrk="1" hangingPunct="1">
              <a:buFontTx/>
              <a:buNone/>
            </a:pPr>
            <a:r>
              <a:rPr lang="ru-RU" smtClean="0"/>
              <a:t>В случае жестокого обращения с детьми и злоупотребления своими родительскими правами родители могут быть лишены родительских прав.</a:t>
            </a:r>
          </a:p>
        </p:txBody>
      </p:sp>
      <p:pic>
        <p:nvPicPr>
          <p:cNvPr id="6148" name="Picture 4" descr="BASEBA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4725" y="3962400"/>
            <a:ext cx="18192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6934200" y="4267200"/>
            <a:ext cx="19812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6477000" y="4114800"/>
            <a:ext cx="26670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B050"/>
                </a:solidFill>
              </a:rPr>
              <a:t>От 3 до 5 лет тюрьмы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Если родители избили своего ребенка, то эти действия уголовно наказуемы. А по какой статье они будут квалифицироваться, зависит от степени тяжести телесных повреждений. Санкции за эти преступления вполне реальны. Например, в соответствии со ст.117 УК РФ причинение несовершеннолетнему физических страданий путем систематического нанесения побоев влечет лишение свободы на срок от 3 до 7 лет.</a:t>
            </a:r>
          </a:p>
          <a:p>
            <a:pPr eaLnBrk="1" hangingPunct="1">
              <a:lnSpc>
                <a:spcPct val="80000"/>
              </a:lnSpc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11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/>
              <a:t>Четыре основных вида насилия над детьми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915400" cy="3886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Физическое насилие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    </a:t>
            </a:r>
            <a:r>
              <a:rPr lang="ru-RU" sz="2800" b="1" i="1" dirty="0" smtClean="0"/>
              <a:t>– это преднамеренное нанесение ребенку физических повреждений или травм родителями, либо лицами, их заменяющими, или другими взрослыми, в результате чего у ребенка возникают нарушения физического и/или психического здоровья и развития, либо наступает летальный исход. Физическое насилие может быть однократным или хроническим</a:t>
            </a:r>
            <a:r>
              <a:rPr lang="ru-RU" sz="2800" b="1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dirty="0" smtClean="0"/>
          </a:p>
        </p:txBody>
      </p:sp>
      <p:pic>
        <p:nvPicPr>
          <p:cNvPr id="8196" name="Picture 8" descr="DRUNK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5029200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304800" y="5029200"/>
            <a:ext cx="5334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b="1"/>
              <a:t>К физическому насилию также относится насильственное вовлечение ребенка в употребление алкоголя, наркотиков, токсических веществ.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8198" name="Picture 10" descr="i?id=11016595&amp;tov=7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800600"/>
            <a:ext cx="259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1" descr="i?id=24271524&amp;tov=5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08638" y="4800600"/>
            <a:ext cx="16557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/>
              <a:t>Четыре основных вида насилия над детьми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1676400"/>
            <a:ext cx="8991600" cy="3200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FF3300"/>
                </a:solidFill>
              </a:rPr>
              <a:t>   </a:t>
            </a:r>
            <a:r>
              <a:rPr lang="ru-RU" sz="2800" b="1" dirty="0" smtClean="0">
                <a:solidFill>
                  <a:srgbClr val="00B050"/>
                </a:solidFill>
              </a:rPr>
              <a:t>Эмоциональное(психологическое)насилие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   - </a:t>
            </a:r>
            <a:r>
              <a:rPr lang="ru-RU" sz="2800" b="1" i="1" dirty="0" smtClean="0"/>
              <a:t>однократное или постоянное психическое воздействие на ребенка, враждебное или безразличное отношение, а также другое поведение детей и лиц, их заменяющих, которое вызывает у ребенка нарушение самооценки, утраты веры в себя, затруднение его развития и социализацию</a:t>
            </a:r>
          </a:p>
        </p:txBody>
      </p:sp>
      <p:pic>
        <p:nvPicPr>
          <p:cNvPr id="9220" name="Picture 4" descr="Безымянный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648200"/>
            <a:ext cx="1673225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/>
              <a:t>Четыре основных вида насилия над детьми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Пренебрежение основными нуждами ребенка(моральная жестокость)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FF3300"/>
                </a:solidFill>
              </a:rPr>
              <a:t>    </a:t>
            </a:r>
            <a:r>
              <a:rPr lang="ru-RU" sz="2800" b="1" i="1" dirty="0" smtClean="0"/>
              <a:t>- отсутствие со стороны родителей или лиц их заменяющих, элементарной заботы о ребенке, в результате чего ребенок испытывает острую или хроническую нужду в питании, одежде, жилище, гигиене, безопасности, любви и заботе, медицинской помощи, образовании и других, необходимых для его физического, интеллектуального и эмоционального  развития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i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616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ПРАВА РЕБЕНКА (Глава 11 Семейного кодекса Р.Ф.)</vt:lpstr>
      <vt:lpstr>ПРАВА РЕБЕНКА (Глава 11 Семейного кодекса Р.Ф.)</vt:lpstr>
      <vt:lpstr>ПРАВА РЕБЕНКА (Глава 11 Семейного кодекса Р.Ф.)</vt:lpstr>
      <vt:lpstr>От 3 до 5 лет тюрьмы</vt:lpstr>
      <vt:lpstr>Четыре основных вида насилия над детьми</vt:lpstr>
      <vt:lpstr>Четыре основных вида насилия над детьми</vt:lpstr>
      <vt:lpstr>Четыре основных вида насилия над детьми</vt:lpstr>
      <vt:lpstr>Жестокое обращение – это когда:</vt:lpstr>
      <vt:lpstr>Слайд 11</vt:lpstr>
      <vt:lpstr>Если вы знаете детей и подростков, подвергающихся жестокому обращению, мы просим вас позвонить по телефону: </vt:lpstr>
      <vt:lpstr>Слайд 13</vt:lpstr>
      <vt:lpstr>Начальное звено провели классный час «Я имею право»</vt:lpstr>
      <vt:lpstr>В среднем звене провели классные часы: 5 класс «Знатоки права» 6, 7 класс «Правовой статус» 8 класс «Мой взгляд» 9 класс «Путь к себе: Как научиться оценивать себя?»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14</cp:revision>
  <dcterms:created xsi:type="dcterms:W3CDTF">2016-04-27T16:14:29Z</dcterms:created>
  <dcterms:modified xsi:type="dcterms:W3CDTF">2016-04-29T10:15:06Z</dcterms:modified>
</cp:coreProperties>
</file>