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2A596-5568-4242-8AB0-412A8967AE3B}" type="datetimeFigureOut">
              <a:rPr lang="ru-RU" smtClean="0"/>
              <a:pPr/>
              <a:t>29.04.2016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50CC5-118C-4378-BD6F-E813D1AB42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2A596-5568-4242-8AB0-412A8967AE3B}" type="datetimeFigureOut">
              <a:rPr lang="ru-RU" smtClean="0"/>
              <a:pPr/>
              <a:t>29.04.2016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50CC5-118C-4378-BD6F-E813D1AB42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2A596-5568-4242-8AB0-412A8967AE3B}" type="datetimeFigureOut">
              <a:rPr lang="ru-RU" smtClean="0"/>
              <a:pPr/>
              <a:t>29.04.2016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50CC5-118C-4378-BD6F-E813D1AB42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2A596-5568-4242-8AB0-412A8967AE3B}" type="datetimeFigureOut">
              <a:rPr lang="ru-RU" smtClean="0"/>
              <a:pPr/>
              <a:t>29.04.2016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50CC5-118C-4378-BD6F-E813D1AB42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2A596-5568-4242-8AB0-412A8967AE3B}" type="datetimeFigureOut">
              <a:rPr lang="ru-RU" smtClean="0"/>
              <a:pPr/>
              <a:t>29.04.2016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50CC5-118C-4378-BD6F-E813D1AB42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2A596-5568-4242-8AB0-412A8967AE3B}" type="datetimeFigureOut">
              <a:rPr lang="ru-RU" smtClean="0"/>
              <a:pPr/>
              <a:t>29.04.2016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50CC5-118C-4378-BD6F-E813D1AB42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2A596-5568-4242-8AB0-412A8967AE3B}" type="datetimeFigureOut">
              <a:rPr lang="ru-RU" smtClean="0"/>
              <a:pPr/>
              <a:t>29.04.2016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50CC5-118C-4378-BD6F-E813D1AB42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2A596-5568-4242-8AB0-412A8967AE3B}" type="datetimeFigureOut">
              <a:rPr lang="ru-RU" smtClean="0"/>
              <a:pPr/>
              <a:t>29.04.2016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50CC5-118C-4378-BD6F-E813D1AB42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2A596-5568-4242-8AB0-412A8967AE3B}" type="datetimeFigureOut">
              <a:rPr lang="ru-RU" smtClean="0"/>
              <a:pPr/>
              <a:t>29.04.2016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50CC5-118C-4378-BD6F-E813D1AB42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2A596-5568-4242-8AB0-412A8967AE3B}" type="datetimeFigureOut">
              <a:rPr lang="ru-RU" smtClean="0"/>
              <a:pPr/>
              <a:t>29.04.2016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50CC5-118C-4378-BD6F-E813D1AB42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2A596-5568-4242-8AB0-412A8967AE3B}" type="datetimeFigureOut">
              <a:rPr lang="ru-RU" smtClean="0"/>
              <a:pPr/>
              <a:t>29.04.2016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50CC5-118C-4378-BD6F-E813D1AB42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62A596-5568-4242-8AB0-412A8967AE3B}" type="datetimeFigureOut">
              <a:rPr lang="ru-RU" smtClean="0"/>
              <a:pPr/>
              <a:t>29.04.2016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A50CC5-118C-4378-BD6F-E813D1AB426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file:///D:\yandpage%3f&amp;p=8&amp;text=%25D0%259E%20%25D0%25B2%25D1%2580%25D0%25B5%25D0%25B4%25D0%25B5%20%25D0%25BA%25D1%2583%25D1%2580%25D0%25B5%25D0%25BD%25D0%25B8%25D1%258F&amp;rpt=simage" TargetMode="External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hyperlink" Target="file:///D:\yandpage%3f&amp;p=10&amp;text=%25D0%259E%20%25D0%25B2%25D1%2580%25D0%25B5%25D0%25B4%25D0%25B5%20%25D0%25BA%25D1%2583%25D1%2580%25D0%25B5%25D0%25BD%25D0%25B8%25D1%258F&amp;rpt=simage" TargetMode="Externa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052" name="Picture 4" descr="Рисунок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28600" y="-15240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304800" y="685800"/>
            <a:ext cx="8458200" cy="448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9600" b="1">
                <a:solidFill>
                  <a:schemeClr val="tx2"/>
                </a:solidFill>
                <a:latin typeface="Mistral" pitchFamily="66" charset="0"/>
              </a:rPr>
              <a:t>Жестокое </a:t>
            </a:r>
          </a:p>
          <a:p>
            <a:pPr algn="ctr"/>
            <a:r>
              <a:rPr lang="ru-RU" sz="9600" b="1">
                <a:solidFill>
                  <a:schemeClr val="tx2"/>
                </a:solidFill>
                <a:latin typeface="Mistral" pitchFamily="66" charset="0"/>
              </a:rPr>
              <a:t>обращение </a:t>
            </a:r>
          </a:p>
          <a:p>
            <a:pPr algn="ctr"/>
            <a:r>
              <a:rPr lang="ru-RU" sz="9600" b="1">
                <a:solidFill>
                  <a:schemeClr val="tx2"/>
                </a:solidFill>
                <a:latin typeface="Mistral" pitchFamily="66" charset="0"/>
              </a:rPr>
              <a:t>с детьми</a:t>
            </a: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5638800" y="5181600"/>
            <a:ext cx="3505200" cy="11449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ru-RU" dirty="0"/>
              <a:t>Презентация подготовлена социальным педагогом 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ru-RU" dirty="0" smtClean="0"/>
              <a:t>Филиала </a:t>
            </a:r>
            <a:r>
              <a:rPr lang="ru-RU" dirty="0" err="1" smtClean="0"/>
              <a:t>Ушаковской</a:t>
            </a:r>
            <a:r>
              <a:rPr lang="ru-RU" dirty="0" smtClean="0"/>
              <a:t> ООШ </a:t>
            </a:r>
            <a:r>
              <a:rPr lang="ru-RU" dirty="0" err="1" smtClean="0"/>
              <a:t>Сафрыгина</a:t>
            </a:r>
            <a:r>
              <a:rPr lang="ru-RU" dirty="0" smtClean="0"/>
              <a:t> Н.Г.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8915400" cy="1143000"/>
          </a:xfrm>
        </p:spPr>
        <p:txBody>
          <a:bodyPr/>
          <a:lstStyle/>
          <a:p>
            <a:pPr eaLnBrk="1" hangingPunct="1"/>
            <a:r>
              <a:rPr lang="ru-RU" sz="4000" b="1" smtClean="0"/>
              <a:t>Жестокое обращение – это когда: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371600"/>
            <a:ext cx="8382000" cy="47545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000" smtClean="0"/>
              <a:t>Ребенка лишают родительской ласки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/>
              <a:t>Ребенка не слушают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/>
              <a:t>Не заботятся о здоровье ребенка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/>
              <a:t>Манипулируют ребенком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/>
              <a:t>Не считают нужным отправлять ребенка в школу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/>
              <a:t>Ребенку показывают порнографические материалы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/>
              <a:t>Ребенка оставляют без присмотра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/>
              <a:t>Ребенка бьют или причиняют ему вред часто потому, чтобы сорвать зло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/>
              <a:t>Разрушают у ребенка уверенность в себе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/>
              <a:t>Дразнят и унижают ребенка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/>
              <a:t>Ребенка оскорбляют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/>
              <a:t>Не заботятся о том, чтобы ребенок был чисто одет и накормлен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3000" fill="hold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3000" fill="hold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3000" fill="hold"/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3000" fill="hold"/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3000" fill="hold"/>
                                        <p:tgtEl>
                                          <p:spTgt spid="194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3000" fill="hold"/>
                                        <p:tgtEl>
                                          <p:spTgt spid="194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3000" fill="hold"/>
                                        <p:tgtEl>
                                          <p:spTgt spid="194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3000" fill="hold"/>
                                        <p:tgtEl>
                                          <p:spTgt spid="194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3000" fill="hold"/>
                                        <p:tgtEl>
                                          <p:spTgt spid="1945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3000" fill="hold"/>
                                        <p:tgtEl>
                                          <p:spTgt spid="1945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3000" fill="hold"/>
                                        <p:tgtEl>
                                          <p:spTgt spid="1945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3000" fill="hold"/>
                                        <p:tgtEl>
                                          <p:spTgt spid="1945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3315" name="Picture 4" descr="WB01741L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-533400"/>
            <a:ext cx="9144000" cy="8077200"/>
          </a:xfrm>
          <a:noFill/>
        </p:spPr>
      </p:pic>
      <p:sp>
        <p:nvSpPr>
          <p:cNvPr id="13316" name="Rectangle 5"/>
          <p:cNvSpPr>
            <a:spLocks noChangeArrowheads="1"/>
          </p:cNvSpPr>
          <p:nvPr/>
        </p:nvSpPr>
        <p:spPr bwMode="auto">
          <a:xfrm>
            <a:off x="0" y="604838"/>
            <a:ext cx="8915400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400" b="1" dirty="0"/>
              <a:t>Нет</a:t>
            </a:r>
            <a:endParaRPr lang="ru-RU" sz="2400" dirty="0"/>
          </a:p>
          <a:p>
            <a:pPr algn="ctr"/>
            <a:r>
              <a:rPr lang="ru-RU" sz="2400" dirty="0"/>
              <a:t>насилию и жестокому обращению с детьми!</a:t>
            </a:r>
          </a:p>
          <a:p>
            <a:pPr algn="ctr"/>
            <a:r>
              <a:rPr lang="ru-RU" sz="2400" b="1" dirty="0"/>
              <a:t>Уважаемые родители, жители </a:t>
            </a:r>
            <a:r>
              <a:rPr lang="ru-RU" sz="2400" b="1" dirty="0" smtClean="0"/>
              <a:t>села, </a:t>
            </a:r>
            <a:r>
              <a:rPr lang="ru-RU" sz="2400" b="1" dirty="0"/>
              <a:t>учащиеся школы!</a:t>
            </a:r>
            <a:endParaRPr lang="ru-RU" sz="2400" dirty="0"/>
          </a:p>
          <a:p>
            <a:pPr algn="ctr"/>
            <a:r>
              <a:rPr lang="ru-RU" sz="2400" dirty="0"/>
              <a:t>В соответствии с Федеральным законом от 24.06.1999г. № 120 «О системе профилактики безнадзорности и правонарушений несовершеннолетних», в целях предотвращения насилия и жестокого обращения с детьми и подростками в семьях, учебных заведениях, общественных местах и оказания помощи детям и подросткам, находящимся в социально опасном положении  </a:t>
            </a:r>
            <a:r>
              <a:rPr lang="ru-RU" sz="2400" b="1" dirty="0"/>
              <a:t> в</a:t>
            </a:r>
            <a:r>
              <a:rPr lang="ru-RU" sz="2400" dirty="0"/>
              <a:t> </a:t>
            </a:r>
            <a:r>
              <a:rPr lang="ru-RU" sz="2400" b="1" dirty="0" smtClean="0"/>
              <a:t>апреле  2016 </a:t>
            </a:r>
            <a:r>
              <a:rPr lang="ru-RU" sz="2400" b="1" dirty="0"/>
              <a:t>года</a:t>
            </a:r>
            <a:r>
              <a:rPr lang="ru-RU" sz="2400" dirty="0"/>
              <a:t> в </a:t>
            </a:r>
            <a:r>
              <a:rPr lang="ru-RU" sz="2400" dirty="0" smtClean="0"/>
              <a:t>Тюменской области проходит Единый день профилактики</a:t>
            </a:r>
            <a:r>
              <a:rPr lang="ru-RU" sz="2400" b="1" i="1" dirty="0" smtClean="0"/>
              <a:t>– </a:t>
            </a:r>
            <a:r>
              <a:rPr lang="ru-RU" sz="2400" b="1" i="1" dirty="0"/>
              <a:t>выявление и предотвращение фактов жестокого обращения с детьми.</a:t>
            </a:r>
            <a:endParaRPr lang="ru-RU" sz="2400" dirty="0"/>
          </a:p>
          <a:p>
            <a:pPr algn="ctr" eaLnBrk="0" hangingPunct="0"/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sz="2400" b="1" dirty="0" smtClean="0"/>
              <a:t>Если вы знаете детей и подростков, подвергающихся жестокому обращению, мы просим вас позвонить по телефону:</a:t>
            </a:r>
            <a:br>
              <a:rPr lang="ru-RU" sz="2400" b="1" dirty="0" smtClean="0"/>
            </a:br>
            <a:endParaRPr lang="ru-RU" sz="2400" b="1" dirty="0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6868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400" b="1" dirty="0" smtClean="0"/>
              <a:t>8(3456) 25-40-40 «Горячая линия»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ru-RU" sz="2400" b="1" dirty="0" smtClean="0"/>
              <a:t>                                     «Право о тебе, тебе о праве»</a:t>
            </a:r>
          </a:p>
          <a:p>
            <a:pPr eaLnBrk="1" hangingPunct="1">
              <a:lnSpc>
                <a:spcPct val="90000"/>
              </a:lnSpc>
              <a:buNone/>
            </a:pPr>
            <a:endParaRPr lang="ru-RU" sz="2400" b="1" dirty="0" smtClean="0"/>
          </a:p>
          <a:p>
            <a:pPr eaLnBrk="1" hangingPunct="1">
              <a:lnSpc>
                <a:spcPct val="90000"/>
              </a:lnSpc>
              <a:buNone/>
            </a:pPr>
            <a:endParaRPr lang="ru-RU" sz="2400" b="1" dirty="0" smtClean="0"/>
          </a:p>
          <a:p>
            <a:pPr eaLnBrk="1" hangingPunct="1">
              <a:lnSpc>
                <a:spcPct val="90000"/>
              </a:lnSpc>
              <a:buNone/>
            </a:pPr>
            <a:endParaRPr lang="ru-RU" sz="2400" b="1" dirty="0" smtClean="0"/>
          </a:p>
          <a:p>
            <a:pPr eaLnBrk="1" hangingPunct="1">
              <a:lnSpc>
                <a:spcPct val="90000"/>
              </a:lnSpc>
              <a:buNone/>
            </a:pPr>
            <a:r>
              <a:rPr lang="ru-RU" sz="2400" b="1" dirty="0" smtClean="0"/>
              <a:t>Бесплатная консультативная (психологическая, юридическая, педагогическая) помощь</a:t>
            </a:r>
            <a:endParaRPr lang="ru-RU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5363" name="Picture 4" descr="WB01741L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8077200"/>
          </a:xfrm>
          <a:noFill/>
        </p:spPr>
      </p:pic>
      <p:sp>
        <p:nvSpPr>
          <p:cNvPr id="5" name="TextBox 4"/>
          <p:cNvSpPr txBox="1"/>
          <p:nvPr/>
        </p:nvSpPr>
        <p:spPr>
          <a:xfrm>
            <a:off x="857224" y="642918"/>
            <a:ext cx="77867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 нашей школе, инспектор по делам несовершеннолетних Панкина Н.С. провела беседу:  «Административная и уголовная ответственность несовершеннолетних»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DSCN330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7" y="1643051"/>
            <a:ext cx="3786215" cy="2928958"/>
          </a:xfrm>
          <a:prstGeom prst="rect">
            <a:avLst/>
          </a:prstGeom>
        </p:spPr>
      </p:pic>
      <p:pic>
        <p:nvPicPr>
          <p:cNvPr id="11" name="Рисунок 10" descr="DSCN331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6314" y="1714488"/>
            <a:ext cx="4000528" cy="3000396"/>
          </a:xfrm>
          <a:prstGeom prst="rect">
            <a:avLst/>
          </a:prstGeom>
        </p:spPr>
      </p:pic>
      <p:pic>
        <p:nvPicPr>
          <p:cNvPr id="2050" name="Picture 2" descr="C:\Documents and Settings\User1\Рабочий стол\фото школа\DSCN331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5984" y="4786322"/>
            <a:ext cx="4357718" cy="30003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Начальное звено провели классный час «Я имею право»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Documents and Settings\User1\Рабочий стол\фото школа\DSCN340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2145503"/>
            <a:ext cx="4038600" cy="3435356"/>
          </a:xfrm>
          <a:prstGeom prst="rect">
            <a:avLst/>
          </a:prstGeom>
          <a:noFill/>
        </p:spPr>
      </p:pic>
      <p:pic>
        <p:nvPicPr>
          <p:cNvPr id="1028" name="Picture 4" descr="C:\Documents and Settings\User1\Рабочий стол\фото школа\DSCN341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2143116"/>
            <a:ext cx="4038600" cy="34290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0003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 среднем звене провели классные часы:</a:t>
            </a:r>
            <a:br>
              <a:rPr lang="ru-RU" dirty="0" smtClean="0"/>
            </a:br>
            <a:r>
              <a:rPr lang="ru-RU" dirty="0" smtClean="0"/>
              <a:t>5 класс «Знатоки права»</a:t>
            </a:r>
            <a:br>
              <a:rPr lang="ru-RU" dirty="0" smtClean="0"/>
            </a:br>
            <a:r>
              <a:rPr lang="ru-RU" dirty="0" smtClean="0"/>
              <a:t>6, 7 класс «Правовой статус»</a:t>
            </a:r>
            <a:br>
              <a:rPr lang="ru-RU" dirty="0" smtClean="0"/>
            </a:br>
            <a:r>
              <a:rPr lang="ru-RU" dirty="0" smtClean="0"/>
              <a:t>8 класс «Мой взгляд»</a:t>
            </a:r>
            <a:br>
              <a:rPr lang="ru-RU" dirty="0" smtClean="0"/>
            </a:br>
            <a:r>
              <a:rPr lang="ru-RU" dirty="0" smtClean="0"/>
              <a:t>9 класс «Путь к себе: Как научиться оценивать себя?»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er1\Рабочий стол\фото школа\DSCN341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85728"/>
            <a:ext cx="4038600" cy="3000396"/>
          </a:xfrm>
          <a:prstGeom prst="rect">
            <a:avLst/>
          </a:prstGeom>
          <a:noFill/>
        </p:spPr>
      </p:pic>
      <p:pic>
        <p:nvPicPr>
          <p:cNvPr id="1027" name="Picture 3" descr="C:\Documents and Settings\User1\Рабочий стол\фото школа\DSCN342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85728"/>
            <a:ext cx="4038600" cy="3000396"/>
          </a:xfrm>
          <a:prstGeom prst="rect">
            <a:avLst/>
          </a:prstGeom>
          <a:noFill/>
        </p:spPr>
      </p:pic>
      <p:pic>
        <p:nvPicPr>
          <p:cNvPr id="1028" name="Picture 4" descr="C:\Documents and Settings\User1\Рабочий стол\фото школа\DSCN34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71670" y="3429000"/>
            <a:ext cx="4429156" cy="3143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075" name="Picture 4" descr="WB01741L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-228600"/>
            <a:ext cx="9144000" cy="8077200"/>
          </a:xfrm>
          <a:noFill/>
        </p:spPr>
      </p:pic>
      <p:sp>
        <p:nvSpPr>
          <p:cNvPr id="3076" name="Rectangle 5"/>
          <p:cNvSpPr>
            <a:spLocks noChangeArrowheads="1"/>
          </p:cNvSpPr>
          <p:nvPr/>
        </p:nvSpPr>
        <p:spPr bwMode="auto">
          <a:xfrm>
            <a:off x="838200" y="1676400"/>
            <a:ext cx="7620000" cy="460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ru-RU" sz="4000" b="1" i="1"/>
              <a:t>«…ребенком является каждое человеческое существо до достижения 18-летнего возраста»</a:t>
            </a:r>
            <a:r>
              <a:rPr lang="ru-RU" sz="4000" b="1"/>
              <a:t> </a:t>
            </a:r>
          </a:p>
          <a:p>
            <a:pPr>
              <a:spcBef>
                <a:spcPct val="20000"/>
              </a:spcBef>
            </a:pPr>
            <a:endParaRPr lang="ru-RU" sz="4000" b="1"/>
          </a:p>
          <a:p>
            <a:pPr algn="r">
              <a:spcBef>
                <a:spcPct val="20000"/>
              </a:spcBef>
            </a:pPr>
            <a:r>
              <a:rPr lang="ru-RU" sz="4000" b="1"/>
              <a:t> (Конвенция о правах ребенка, ст.1)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4000" b="1" dirty="0" smtClean="0">
                <a:solidFill>
                  <a:srgbClr val="00B050"/>
                </a:solidFill>
              </a:rPr>
              <a:t>ПРАВА РЕБЕНКА</a:t>
            </a:r>
            <a:br>
              <a:rPr lang="ru-RU" sz="4000" b="1" dirty="0" smtClean="0">
                <a:solidFill>
                  <a:srgbClr val="00B050"/>
                </a:solidFill>
              </a:rPr>
            </a:br>
            <a:r>
              <a:rPr lang="ru-RU" sz="4000" dirty="0" smtClean="0">
                <a:solidFill>
                  <a:srgbClr val="00B050"/>
                </a:solidFill>
              </a:rPr>
              <a:t>(Глава 11 Семейного кодекса Р.Ф.)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ru-RU" b="1" dirty="0" smtClean="0"/>
              <a:t>СТАТЬЯ 11</a:t>
            </a:r>
          </a:p>
          <a:p>
            <a:pPr eaLnBrk="1" hangingPunct="1"/>
            <a:r>
              <a:rPr lang="ru-RU" b="1" dirty="0" smtClean="0"/>
              <a:t>Несовершеннолетний вправе самостоятельно обращаться за защитой своих прав и интересов в орган опеки и попечительства, а по достижении 14 лет- в суд.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5344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4000" b="1" dirty="0" smtClean="0">
                <a:solidFill>
                  <a:srgbClr val="00B050"/>
                </a:solidFill>
              </a:rPr>
              <a:t>ПРАВА РЕБЕНКА</a:t>
            </a:r>
            <a:br>
              <a:rPr lang="ru-RU" sz="4000" b="1" dirty="0" smtClean="0">
                <a:solidFill>
                  <a:srgbClr val="00B050"/>
                </a:solidFill>
              </a:rPr>
            </a:br>
            <a:r>
              <a:rPr lang="ru-RU" sz="4000" dirty="0" smtClean="0">
                <a:solidFill>
                  <a:srgbClr val="00B050"/>
                </a:solidFill>
              </a:rPr>
              <a:t>(Глава 11 Семейного кодекса Р.Ф.)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b="1" dirty="0" smtClean="0"/>
              <a:t>СТАТЬЯ 63</a:t>
            </a:r>
          </a:p>
          <a:p>
            <a:pPr eaLnBrk="1" hangingPunct="1">
              <a:buFontTx/>
              <a:buNone/>
            </a:pPr>
            <a:r>
              <a:rPr lang="ru-RU" b="1" dirty="0" smtClean="0"/>
              <a:t>Родители обязаны воспитывать своих детей. Способы воспитания должны исключать пренебрежительное, жестокое, грубое, унижающее человеческое достоинство обращение, оскорбление и эксплуатацию детей.	</a:t>
            </a:r>
          </a:p>
        </p:txBody>
      </p:sp>
      <p:pic>
        <p:nvPicPr>
          <p:cNvPr id="5124" name="Picture 4" descr="DRUNKAR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0" y="4457700"/>
            <a:ext cx="2133600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5" name="Line 5"/>
          <p:cNvSpPr>
            <a:spLocks noChangeShapeType="1"/>
          </p:cNvSpPr>
          <p:nvPr/>
        </p:nvSpPr>
        <p:spPr bwMode="auto">
          <a:xfrm flipH="1">
            <a:off x="6324600" y="4800600"/>
            <a:ext cx="2590800" cy="2057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26" name="Line 6"/>
          <p:cNvSpPr>
            <a:spLocks noChangeShapeType="1"/>
          </p:cNvSpPr>
          <p:nvPr/>
        </p:nvSpPr>
        <p:spPr bwMode="auto">
          <a:xfrm flipH="1" flipV="1">
            <a:off x="6172200" y="4876800"/>
            <a:ext cx="2971800" cy="160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89154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4000" b="1" dirty="0" smtClean="0">
                <a:solidFill>
                  <a:srgbClr val="00B050"/>
                </a:solidFill>
              </a:rPr>
              <a:t>ПРАВА РЕБЕНКА</a:t>
            </a:r>
            <a:br>
              <a:rPr lang="ru-RU" sz="4000" b="1" dirty="0" smtClean="0">
                <a:solidFill>
                  <a:srgbClr val="00B050"/>
                </a:solidFill>
              </a:rPr>
            </a:br>
            <a:r>
              <a:rPr lang="ru-RU" sz="4000" dirty="0" smtClean="0">
                <a:solidFill>
                  <a:srgbClr val="00B050"/>
                </a:solidFill>
              </a:rPr>
              <a:t>(Глава 11 Семейного кодекса Р.Ф.)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ru-RU" b="1" smtClean="0"/>
              <a:t>СТАТЬЯ 69</a:t>
            </a:r>
          </a:p>
          <a:p>
            <a:pPr eaLnBrk="1" hangingPunct="1">
              <a:buFontTx/>
              <a:buNone/>
            </a:pPr>
            <a:r>
              <a:rPr lang="ru-RU" smtClean="0"/>
              <a:t>В случае жестокого обращения с детьми и злоупотребления своими родительскими правами родители могут быть лишены родительских прав.</a:t>
            </a:r>
          </a:p>
        </p:txBody>
      </p:sp>
      <p:pic>
        <p:nvPicPr>
          <p:cNvPr id="6148" name="Picture 4" descr="BASEBAL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24725" y="3962400"/>
            <a:ext cx="1819275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9" name="Line 5"/>
          <p:cNvSpPr>
            <a:spLocks noChangeShapeType="1"/>
          </p:cNvSpPr>
          <p:nvPr/>
        </p:nvSpPr>
        <p:spPr bwMode="auto">
          <a:xfrm>
            <a:off x="6934200" y="4267200"/>
            <a:ext cx="1981200" cy="2514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50" name="Line 6"/>
          <p:cNvSpPr>
            <a:spLocks noChangeShapeType="1"/>
          </p:cNvSpPr>
          <p:nvPr/>
        </p:nvSpPr>
        <p:spPr bwMode="auto">
          <a:xfrm flipH="1">
            <a:off x="6477000" y="4114800"/>
            <a:ext cx="2667000" cy="2438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>
                <a:solidFill>
                  <a:srgbClr val="00B050"/>
                </a:solidFill>
              </a:rPr>
              <a:t>От 3 до 5 лет тюрьмы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800" b="1" dirty="0" smtClean="0"/>
              <a:t>Если родители избили своего ребенка, то эти действия уголовно наказуемы. А по какой статье они будут квалифицироваться, зависит от степени тяжести телесных повреждений. Санкции за эти преступления вполне реальны. Например, в соответствии со ст.117 УК РФ причинение несовершеннолетнему физических страданий путем систематического нанесения побоев влечет лишение свободы на срок от 3 до 7 лет.</a:t>
            </a:r>
          </a:p>
          <a:p>
            <a:pPr eaLnBrk="1" hangingPunct="1">
              <a:lnSpc>
                <a:spcPct val="80000"/>
              </a:lnSpc>
            </a:pPr>
            <a:endParaRPr lang="ru-RU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4111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4000" b="1" smtClean="0"/>
              <a:t>Четыре основных вида насилия над детьми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43000"/>
            <a:ext cx="8915400" cy="388620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ru-RU" sz="2800" b="1" dirty="0" smtClean="0">
                <a:solidFill>
                  <a:srgbClr val="00B050"/>
                </a:solidFill>
              </a:rPr>
              <a:t>Физическое насилие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800" dirty="0" smtClean="0"/>
              <a:t>    </a:t>
            </a:r>
            <a:r>
              <a:rPr lang="ru-RU" sz="2800" b="1" i="1" dirty="0" smtClean="0"/>
              <a:t>– это преднамеренное нанесение ребенку физических повреждений или травм родителями, либо лицами, их заменяющими, или другими взрослыми, в результате чего у ребенка возникают нарушения физического и/или психического здоровья и развития, либо наступает летальный исход. Физическое насилие может быть однократным или хроническим</a:t>
            </a:r>
            <a:r>
              <a:rPr lang="ru-RU" sz="2800" b="1" dirty="0" smtClean="0"/>
              <a:t>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2800" b="1" dirty="0" smtClean="0"/>
          </a:p>
        </p:txBody>
      </p:sp>
      <p:pic>
        <p:nvPicPr>
          <p:cNvPr id="8196" name="Picture 8" descr="DRUNKAR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91400" y="5029200"/>
            <a:ext cx="16256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7" name="Text Box 9"/>
          <p:cNvSpPr txBox="1">
            <a:spLocks noChangeArrowheads="1"/>
          </p:cNvSpPr>
          <p:nvPr/>
        </p:nvSpPr>
        <p:spPr bwMode="auto">
          <a:xfrm>
            <a:off x="304800" y="5029200"/>
            <a:ext cx="5334000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ru-RU" b="1"/>
              <a:t>К физическому насилию также относится насильственное вовлечение ребенка в употребление алкоголя, наркотиков, токсических веществ.</a:t>
            </a:r>
          </a:p>
          <a:p>
            <a:pPr>
              <a:spcBef>
                <a:spcPct val="50000"/>
              </a:spcBef>
            </a:pPr>
            <a:endParaRPr lang="ru-RU"/>
          </a:p>
        </p:txBody>
      </p:sp>
      <p:pic>
        <p:nvPicPr>
          <p:cNvPr id="8198" name="Picture 10" descr="i?id=11016595&amp;tov=7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53200" y="4800600"/>
            <a:ext cx="25908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11" descr="i?id=24271524&amp;tov=5">
            <a:hlinkClick r:id="rId5" action="ppaction://hlinkfile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608638" y="4800600"/>
            <a:ext cx="1655762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sz="4000" b="1" smtClean="0"/>
              <a:t>Четыре основных вида насилия над детьми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152400" y="1676400"/>
            <a:ext cx="8991600" cy="32004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800" b="1" dirty="0" smtClean="0">
                <a:solidFill>
                  <a:srgbClr val="FF3300"/>
                </a:solidFill>
              </a:rPr>
              <a:t>   </a:t>
            </a:r>
            <a:r>
              <a:rPr lang="ru-RU" sz="2800" b="1" dirty="0" smtClean="0">
                <a:solidFill>
                  <a:srgbClr val="00B050"/>
                </a:solidFill>
              </a:rPr>
              <a:t>Эмоциональное(психологическое)насилие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800" dirty="0" smtClean="0"/>
              <a:t>   - </a:t>
            </a:r>
            <a:r>
              <a:rPr lang="ru-RU" sz="2800" b="1" i="1" dirty="0" smtClean="0"/>
              <a:t>однократное или постоянное психическое воздействие на ребенка, враждебное или безразличное отношение, а также другое поведение детей и лиц, их заменяющих, которое вызывает у ребенка нарушение самооценки, утраты веры в себя, затруднение его развития и социализацию</a:t>
            </a:r>
          </a:p>
        </p:txBody>
      </p:sp>
      <p:pic>
        <p:nvPicPr>
          <p:cNvPr id="9220" name="Picture 4" descr="Безымянный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86600" y="4648200"/>
            <a:ext cx="1673225" cy="190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sz="4000" b="1" smtClean="0"/>
              <a:t>Четыре основных вида насилия над детьми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ru-RU" sz="2800" b="1" dirty="0" smtClean="0">
                <a:solidFill>
                  <a:srgbClr val="00B050"/>
                </a:solidFill>
              </a:rPr>
              <a:t>Пренебрежение основными нуждами ребенка(моральная жестокость)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800" b="1" dirty="0" smtClean="0">
                <a:solidFill>
                  <a:srgbClr val="FF3300"/>
                </a:solidFill>
              </a:rPr>
              <a:t>    </a:t>
            </a:r>
            <a:r>
              <a:rPr lang="ru-RU" sz="2800" b="1" i="1" dirty="0" smtClean="0"/>
              <a:t>- отсутствие со стороны родителей или лиц их заменяющих, элементарной заботы о ребенке, в результате чего ребенок испытывает острую или хроническую нужду в питании, одежде, жилище, гигиене, безопасности, любви и заботе, медицинской помощи, образовании и других, необходимых для его физического, интеллектуального и эмоционального  развития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ru-RU" sz="2800" i="1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616</Words>
  <Application>Microsoft Office PowerPoint</Application>
  <PresentationFormat>Экран (4:3)</PresentationFormat>
  <Paragraphs>56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ПРАВА РЕБЕНКА (Глава 11 Семейного кодекса Р.Ф.)</vt:lpstr>
      <vt:lpstr>ПРАВА РЕБЕНКА (Глава 11 Семейного кодекса Р.Ф.)</vt:lpstr>
      <vt:lpstr>ПРАВА РЕБЕНКА (Глава 11 Семейного кодекса Р.Ф.)</vt:lpstr>
      <vt:lpstr>От 3 до 5 лет тюрьмы</vt:lpstr>
      <vt:lpstr>Четыре основных вида насилия над детьми</vt:lpstr>
      <vt:lpstr>Четыре основных вида насилия над детьми</vt:lpstr>
      <vt:lpstr>Четыре основных вида насилия над детьми</vt:lpstr>
      <vt:lpstr>Жестокое обращение – это когда:</vt:lpstr>
      <vt:lpstr>Слайд 11</vt:lpstr>
      <vt:lpstr>Если вы знаете детей и подростков, подвергающихся жестокому обращению, мы просим вас позвонить по телефону: </vt:lpstr>
      <vt:lpstr>Слайд 13</vt:lpstr>
      <vt:lpstr>Начальное звено провели классный час «Я имею право»</vt:lpstr>
      <vt:lpstr>В среднем звене провели классные часы: 5 класс «Знатоки права» 6, 7 класс «Правовой статус» 8 класс «Мой взгляд» 9 класс «Путь к себе: Как научиться оценивать себя?»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Наталья</dc:creator>
  <cp:lastModifiedBy>User</cp:lastModifiedBy>
  <cp:revision>14</cp:revision>
  <dcterms:created xsi:type="dcterms:W3CDTF">2016-04-27T16:14:29Z</dcterms:created>
  <dcterms:modified xsi:type="dcterms:W3CDTF">2016-04-29T10:15:06Z</dcterms:modified>
</cp:coreProperties>
</file>