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400" r:id="rId3"/>
    <p:sldId id="389" r:id="rId4"/>
    <p:sldId id="297" r:id="rId5"/>
    <p:sldId id="391" r:id="rId6"/>
    <p:sldId id="392" r:id="rId7"/>
    <p:sldId id="393" r:id="rId8"/>
    <p:sldId id="394" r:id="rId9"/>
    <p:sldId id="390" r:id="rId10"/>
    <p:sldId id="362" r:id="rId11"/>
    <p:sldId id="401" r:id="rId12"/>
    <p:sldId id="414" r:id="rId13"/>
    <p:sldId id="415" r:id="rId14"/>
    <p:sldId id="417" r:id="rId15"/>
    <p:sldId id="345" r:id="rId16"/>
    <p:sldId id="317" r:id="rId17"/>
    <p:sldId id="410" r:id="rId18"/>
    <p:sldId id="411" r:id="rId19"/>
    <p:sldId id="412" r:id="rId20"/>
    <p:sldId id="365" r:id="rId21"/>
    <p:sldId id="397" r:id="rId22"/>
    <p:sldId id="403" r:id="rId23"/>
    <p:sldId id="399" r:id="rId24"/>
    <p:sldId id="418" r:id="rId25"/>
    <p:sldId id="405" r:id="rId26"/>
    <p:sldId id="407" r:id="rId27"/>
    <p:sldId id="408" r:id="rId28"/>
    <p:sldId id="409" r:id="rId29"/>
    <p:sldId id="361" r:id="rId30"/>
    <p:sldId id="413" r:id="rId31"/>
    <p:sldId id="398" r:id="rId32"/>
    <p:sldId id="396" r:id="rId33"/>
    <p:sldId id="382" r:id="rId34"/>
    <p:sldId id="383" r:id="rId35"/>
    <p:sldId id="384" r:id="rId36"/>
    <p:sldId id="346" r:id="rId37"/>
    <p:sldId id="366" r:id="rId38"/>
    <p:sldId id="369" r:id="rId39"/>
    <p:sldId id="371" r:id="rId40"/>
    <p:sldId id="370" r:id="rId41"/>
    <p:sldId id="372" r:id="rId42"/>
    <p:sldId id="373" r:id="rId43"/>
    <p:sldId id="374" r:id="rId44"/>
    <p:sldId id="375" r:id="rId45"/>
    <p:sldId id="377" r:id="rId46"/>
    <p:sldId id="348" r:id="rId47"/>
  </p:sldIdLst>
  <p:sldSz cx="9144000" cy="6858000" type="screen4x3"/>
  <p:notesSz cx="6858000" cy="9144000"/>
  <p:defaultTextStyle>
    <a:defPPr>
      <a:defRPr lang="ru-RU"/>
    </a:defPPr>
    <a:lvl1pPr marL="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660"/>
  </p:normalViewPr>
  <p:slideViewPr>
    <p:cSldViewPr>
      <p:cViewPr varScale="1">
        <p:scale>
          <a:sx n="84" d="100"/>
          <a:sy n="84" d="100"/>
        </p:scale>
        <p:origin x="96" y="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36A939-0D80-4C7B-90AE-1A5649818C28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687960E-0CAF-40DD-B6F6-DB8144B07190}">
      <dgm:prSet phldrT="[Текст]" custT="1"/>
      <dgm:spPr/>
      <dgm:t>
        <a:bodyPr/>
        <a:lstStyle/>
        <a:p>
          <a:r>
            <a:rPr lang="ru-RU" sz="2800" b="1" dirty="0">
              <a:solidFill>
                <a:srgbClr val="002060"/>
              </a:solidFill>
            </a:rPr>
            <a:t>Тренды</a:t>
          </a:r>
          <a:endParaRPr lang="ru-RU" sz="2000" b="1" dirty="0">
            <a:solidFill>
              <a:srgbClr val="002060"/>
            </a:solidFill>
          </a:endParaRPr>
        </a:p>
      </dgm:t>
    </dgm:pt>
    <dgm:pt modelId="{110C77EB-5C7C-4049-A01C-141211008C8F}" type="parTrans" cxnId="{A8F06C2D-2339-481D-AF9C-345E1B8D81BC}">
      <dgm:prSet/>
      <dgm:spPr/>
      <dgm:t>
        <a:bodyPr/>
        <a:lstStyle/>
        <a:p>
          <a:endParaRPr lang="ru-RU"/>
        </a:p>
      </dgm:t>
    </dgm:pt>
    <dgm:pt modelId="{502419A8-9586-419E-BB26-BA4B4052F3F3}" type="sibTrans" cxnId="{A8F06C2D-2339-481D-AF9C-345E1B8D81BC}">
      <dgm:prSet/>
      <dgm:spPr/>
      <dgm:t>
        <a:bodyPr/>
        <a:lstStyle/>
        <a:p>
          <a:endParaRPr lang="ru-RU"/>
        </a:p>
      </dgm:t>
    </dgm:pt>
    <dgm:pt modelId="{90DC6F18-7D40-4CC2-AD93-E5196864C080}">
      <dgm:prSet phldrT="[Текст]" custT="1"/>
      <dgm:spPr>
        <a:solidFill>
          <a:schemeClr val="bg1">
            <a:lumMod val="75000"/>
            <a:alpha val="7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300" b="1" dirty="0"/>
            <a:t>Новое </a:t>
          </a:r>
          <a:br>
            <a:rPr lang="ru-RU" sz="2300" b="1" dirty="0"/>
          </a:br>
          <a:r>
            <a:rPr lang="ru-RU" sz="2300" b="1" dirty="0"/>
            <a:t>поколение</a:t>
          </a:r>
          <a:endParaRPr lang="ru-RU" sz="2300" b="1" dirty="0">
            <a:solidFill>
              <a:srgbClr val="002060"/>
            </a:solidFill>
          </a:endParaRPr>
        </a:p>
      </dgm:t>
    </dgm:pt>
    <dgm:pt modelId="{6D382905-24B1-4528-B7C7-37BAB5044C2E}" type="parTrans" cxnId="{FBD249A4-C924-4336-B3E8-BA526914ED3C}">
      <dgm:prSet/>
      <dgm:spPr/>
      <dgm:t>
        <a:bodyPr/>
        <a:lstStyle/>
        <a:p>
          <a:endParaRPr lang="ru-RU"/>
        </a:p>
      </dgm:t>
    </dgm:pt>
    <dgm:pt modelId="{CCCEA0F4-0361-4FC0-AD55-F546D6FA40ED}" type="sibTrans" cxnId="{FBD249A4-C924-4336-B3E8-BA526914ED3C}">
      <dgm:prSet/>
      <dgm:spPr/>
      <dgm:t>
        <a:bodyPr/>
        <a:lstStyle/>
        <a:p>
          <a:endParaRPr lang="ru-RU"/>
        </a:p>
      </dgm:t>
    </dgm:pt>
    <dgm:pt modelId="{41907419-DFD4-4C63-BB53-2B8C9D76A491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2300" b="1" dirty="0">
              <a:solidFill>
                <a:srgbClr val="002060"/>
              </a:solidFill>
            </a:rPr>
            <a:t>Новые </a:t>
          </a:r>
          <a:br>
            <a:rPr lang="ru-RU" sz="2300" b="1" dirty="0">
              <a:solidFill>
                <a:srgbClr val="002060"/>
              </a:solidFill>
            </a:rPr>
          </a:br>
          <a:r>
            <a:rPr lang="ru-RU" sz="2300" b="1" dirty="0">
              <a:solidFill>
                <a:srgbClr val="002060"/>
              </a:solidFill>
            </a:rPr>
            <a:t>ценности</a:t>
          </a:r>
          <a:endParaRPr lang="ru-RU" sz="2300" b="1" dirty="0"/>
        </a:p>
      </dgm:t>
    </dgm:pt>
    <dgm:pt modelId="{2AEEDD07-17C7-404C-8CE8-92AEAC393771}" type="parTrans" cxnId="{CABC09AF-A912-4FA4-B7C4-F4F4F814EE1C}">
      <dgm:prSet/>
      <dgm:spPr/>
      <dgm:t>
        <a:bodyPr/>
        <a:lstStyle/>
        <a:p>
          <a:endParaRPr lang="ru-RU"/>
        </a:p>
      </dgm:t>
    </dgm:pt>
    <dgm:pt modelId="{62DB1D80-BA50-4CFD-BC1B-B0051427CD1C}" type="sibTrans" cxnId="{CABC09AF-A912-4FA4-B7C4-F4F4F814EE1C}">
      <dgm:prSet/>
      <dgm:spPr/>
      <dgm:t>
        <a:bodyPr/>
        <a:lstStyle/>
        <a:p>
          <a:endParaRPr lang="ru-RU"/>
        </a:p>
      </dgm:t>
    </dgm:pt>
    <dgm:pt modelId="{AE6FC570-A836-4E10-BFE9-8A6E166B08C7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ru-RU" sz="2300" b="1" dirty="0"/>
            <a:t>Цифровая трансформация</a:t>
          </a:r>
        </a:p>
      </dgm:t>
    </dgm:pt>
    <dgm:pt modelId="{DF837880-DF0C-477F-9808-2029E4B2DCEE}" type="parTrans" cxnId="{7D6459C6-1479-41E6-8CBE-E0DA8EC5ED9E}">
      <dgm:prSet/>
      <dgm:spPr/>
      <dgm:t>
        <a:bodyPr/>
        <a:lstStyle/>
        <a:p>
          <a:endParaRPr lang="ru-RU"/>
        </a:p>
      </dgm:t>
    </dgm:pt>
    <dgm:pt modelId="{2ADA2756-92B9-4A45-983B-9E4820245398}" type="sibTrans" cxnId="{7D6459C6-1479-41E6-8CBE-E0DA8EC5ED9E}">
      <dgm:prSet/>
      <dgm:spPr/>
      <dgm:t>
        <a:bodyPr/>
        <a:lstStyle/>
        <a:p>
          <a:endParaRPr lang="ru-RU"/>
        </a:p>
      </dgm:t>
    </dgm:pt>
    <dgm:pt modelId="{94B7A328-4718-48BD-A0A5-A08C0C9348C8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2300" b="1" dirty="0"/>
            <a:t>Новые </a:t>
          </a:r>
          <a:br>
            <a:rPr lang="ru-RU" sz="2300" b="1" dirty="0"/>
          </a:br>
          <a:r>
            <a:rPr lang="ru-RU" sz="2300" b="1" dirty="0"/>
            <a:t>компетенции</a:t>
          </a:r>
        </a:p>
      </dgm:t>
    </dgm:pt>
    <dgm:pt modelId="{E6D18D70-67A4-4D6A-9EA0-CEE0D0482245}" type="parTrans" cxnId="{C58B2C2E-04DB-4F64-856A-49CC7FEF5C7D}">
      <dgm:prSet/>
      <dgm:spPr/>
      <dgm:t>
        <a:bodyPr/>
        <a:lstStyle/>
        <a:p>
          <a:endParaRPr lang="ru-RU"/>
        </a:p>
      </dgm:t>
    </dgm:pt>
    <dgm:pt modelId="{C335D5CD-7990-4898-9070-5FB122490F49}" type="sibTrans" cxnId="{C58B2C2E-04DB-4F64-856A-49CC7FEF5C7D}">
      <dgm:prSet/>
      <dgm:spPr/>
      <dgm:t>
        <a:bodyPr/>
        <a:lstStyle/>
        <a:p>
          <a:endParaRPr lang="ru-RU"/>
        </a:p>
      </dgm:t>
    </dgm:pt>
    <dgm:pt modelId="{D2EBA37D-4ADF-4DE2-892C-2D483751F6E1}" type="pres">
      <dgm:prSet presAssocID="{7D36A939-0D80-4C7B-90AE-1A5649818C28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735F7ED-222B-45B7-B58D-7FA0B4E5E52E}" type="pres">
      <dgm:prSet presAssocID="{7D36A939-0D80-4C7B-90AE-1A5649818C28}" presName="matrix" presStyleCnt="0"/>
      <dgm:spPr/>
    </dgm:pt>
    <dgm:pt modelId="{63D61290-29CE-4F99-B26A-434D55F069DF}" type="pres">
      <dgm:prSet presAssocID="{7D36A939-0D80-4C7B-90AE-1A5649818C28}" presName="tile1" presStyleLbl="node1" presStyleIdx="0" presStyleCnt="4"/>
      <dgm:spPr/>
    </dgm:pt>
    <dgm:pt modelId="{A492726A-F723-4A41-A99B-3060EEBA40C7}" type="pres">
      <dgm:prSet presAssocID="{7D36A939-0D80-4C7B-90AE-1A5649818C28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6A05B7B-F087-45E1-947D-55D1CBB0763B}" type="pres">
      <dgm:prSet presAssocID="{7D36A939-0D80-4C7B-90AE-1A5649818C28}" presName="tile2" presStyleLbl="node1" presStyleIdx="1" presStyleCnt="4"/>
      <dgm:spPr/>
    </dgm:pt>
    <dgm:pt modelId="{F8662FF0-60D6-4747-8B5F-59D4131DDFFB}" type="pres">
      <dgm:prSet presAssocID="{7D36A939-0D80-4C7B-90AE-1A5649818C28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045C3FB-21D2-43F7-8280-B6149726C98D}" type="pres">
      <dgm:prSet presAssocID="{7D36A939-0D80-4C7B-90AE-1A5649818C28}" presName="tile3" presStyleLbl="node1" presStyleIdx="2" presStyleCnt="4"/>
      <dgm:spPr/>
    </dgm:pt>
    <dgm:pt modelId="{91354F8C-3AD8-452C-910C-A9381A0AD845}" type="pres">
      <dgm:prSet presAssocID="{7D36A939-0D80-4C7B-90AE-1A5649818C28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DC29082-7052-44A7-9A31-FFFDB2DD4A77}" type="pres">
      <dgm:prSet presAssocID="{7D36A939-0D80-4C7B-90AE-1A5649818C28}" presName="tile4" presStyleLbl="node1" presStyleIdx="3" presStyleCnt="4"/>
      <dgm:spPr/>
    </dgm:pt>
    <dgm:pt modelId="{9B37E56A-1A5F-411C-98C4-9F5EA4A3CCD3}" type="pres">
      <dgm:prSet presAssocID="{7D36A939-0D80-4C7B-90AE-1A5649818C28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DFE43F0-E0F3-49C9-ACF7-C57C7EF9F949}" type="pres">
      <dgm:prSet presAssocID="{7D36A939-0D80-4C7B-90AE-1A5649818C28}" presName="centerTile" presStyleLbl="fgShp" presStyleIdx="0" presStyleCnt="1" custScaleX="107843" custScaleY="116129">
        <dgm:presLayoutVars>
          <dgm:chMax val="0"/>
          <dgm:chPref val="0"/>
        </dgm:presLayoutVars>
      </dgm:prSet>
      <dgm:spPr/>
    </dgm:pt>
  </dgm:ptLst>
  <dgm:cxnLst>
    <dgm:cxn modelId="{91FEC107-1A29-4EFE-A582-9BEB50347B00}" type="presOf" srcId="{94B7A328-4718-48BD-A0A5-A08C0C9348C8}" destId="{9B37E56A-1A5F-411C-98C4-9F5EA4A3CCD3}" srcOrd="1" destOrd="0" presId="urn:microsoft.com/office/officeart/2005/8/layout/matrix1"/>
    <dgm:cxn modelId="{17324F17-0DD9-400D-85CF-FC5F13E93A46}" type="presOf" srcId="{7D36A939-0D80-4C7B-90AE-1A5649818C28}" destId="{D2EBA37D-4ADF-4DE2-892C-2D483751F6E1}" srcOrd="0" destOrd="0" presId="urn:microsoft.com/office/officeart/2005/8/layout/matrix1"/>
    <dgm:cxn modelId="{EC06072D-E9C8-44BF-84EF-AAF1E45AFA86}" type="presOf" srcId="{AE6FC570-A836-4E10-BFE9-8A6E166B08C7}" destId="{8045C3FB-21D2-43F7-8280-B6149726C98D}" srcOrd="0" destOrd="0" presId="urn:microsoft.com/office/officeart/2005/8/layout/matrix1"/>
    <dgm:cxn modelId="{A8F06C2D-2339-481D-AF9C-345E1B8D81BC}" srcId="{7D36A939-0D80-4C7B-90AE-1A5649818C28}" destId="{2687960E-0CAF-40DD-B6F6-DB8144B07190}" srcOrd="0" destOrd="0" parTransId="{110C77EB-5C7C-4049-A01C-141211008C8F}" sibTransId="{502419A8-9586-419E-BB26-BA4B4052F3F3}"/>
    <dgm:cxn modelId="{C58B2C2E-04DB-4F64-856A-49CC7FEF5C7D}" srcId="{2687960E-0CAF-40DD-B6F6-DB8144B07190}" destId="{94B7A328-4718-48BD-A0A5-A08C0C9348C8}" srcOrd="3" destOrd="0" parTransId="{E6D18D70-67A4-4D6A-9EA0-CEE0D0482245}" sibTransId="{C335D5CD-7990-4898-9070-5FB122490F49}"/>
    <dgm:cxn modelId="{EAD28D2F-205A-413B-9803-2DE6B449E928}" type="presOf" srcId="{41907419-DFD4-4C63-BB53-2B8C9D76A491}" destId="{26A05B7B-F087-45E1-947D-55D1CBB0763B}" srcOrd="0" destOrd="0" presId="urn:microsoft.com/office/officeart/2005/8/layout/matrix1"/>
    <dgm:cxn modelId="{98212265-B67B-467E-97DF-610A0792D3A5}" type="presOf" srcId="{90DC6F18-7D40-4CC2-AD93-E5196864C080}" destId="{63D61290-29CE-4F99-B26A-434D55F069DF}" srcOrd="0" destOrd="0" presId="urn:microsoft.com/office/officeart/2005/8/layout/matrix1"/>
    <dgm:cxn modelId="{DECFD167-B414-4B72-9C33-0281D0794ECC}" type="presOf" srcId="{90DC6F18-7D40-4CC2-AD93-E5196864C080}" destId="{A492726A-F723-4A41-A99B-3060EEBA40C7}" srcOrd="1" destOrd="0" presId="urn:microsoft.com/office/officeart/2005/8/layout/matrix1"/>
    <dgm:cxn modelId="{4B3CDB5A-0EFC-479A-BFE3-98EFE6D150D0}" type="presOf" srcId="{41907419-DFD4-4C63-BB53-2B8C9D76A491}" destId="{F8662FF0-60D6-4747-8B5F-59D4131DDFFB}" srcOrd="1" destOrd="0" presId="urn:microsoft.com/office/officeart/2005/8/layout/matrix1"/>
    <dgm:cxn modelId="{FBD249A4-C924-4336-B3E8-BA526914ED3C}" srcId="{2687960E-0CAF-40DD-B6F6-DB8144B07190}" destId="{90DC6F18-7D40-4CC2-AD93-E5196864C080}" srcOrd="0" destOrd="0" parTransId="{6D382905-24B1-4528-B7C7-37BAB5044C2E}" sibTransId="{CCCEA0F4-0361-4FC0-AD55-F546D6FA40ED}"/>
    <dgm:cxn modelId="{645A5AA4-C3DA-4CC9-8F1F-2D3E65325423}" type="presOf" srcId="{AE6FC570-A836-4E10-BFE9-8A6E166B08C7}" destId="{91354F8C-3AD8-452C-910C-A9381A0AD845}" srcOrd="1" destOrd="0" presId="urn:microsoft.com/office/officeart/2005/8/layout/matrix1"/>
    <dgm:cxn modelId="{CABC09AF-A912-4FA4-B7C4-F4F4F814EE1C}" srcId="{2687960E-0CAF-40DD-B6F6-DB8144B07190}" destId="{41907419-DFD4-4C63-BB53-2B8C9D76A491}" srcOrd="1" destOrd="0" parTransId="{2AEEDD07-17C7-404C-8CE8-92AEAC393771}" sibTransId="{62DB1D80-BA50-4CFD-BC1B-B0051427CD1C}"/>
    <dgm:cxn modelId="{BFB9D5B6-7097-40DC-A10E-445937F42A12}" type="presOf" srcId="{94B7A328-4718-48BD-A0A5-A08C0C9348C8}" destId="{7DC29082-7052-44A7-9A31-FFFDB2DD4A77}" srcOrd="0" destOrd="0" presId="urn:microsoft.com/office/officeart/2005/8/layout/matrix1"/>
    <dgm:cxn modelId="{7D6459C6-1479-41E6-8CBE-E0DA8EC5ED9E}" srcId="{2687960E-0CAF-40DD-B6F6-DB8144B07190}" destId="{AE6FC570-A836-4E10-BFE9-8A6E166B08C7}" srcOrd="2" destOrd="0" parTransId="{DF837880-DF0C-477F-9808-2029E4B2DCEE}" sibTransId="{2ADA2756-92B9-4A45-983B-9E4820245398}"/>
    <dgm:cxn modelId="{1791C5D8-2DEE-4387-A262-807E16451513}" type="presOf" srcId="{2687960E-0CAF-40DD-B6F6-DB8144B07190}" destId="{ADFE43F0-E0F3-49C9-ACF7-C57C7EF9F949}" srcOrd="0" destOrd="0" presId="urn:microsoft.com/office/officeart/2005/8/layout/matrix1"/>
    <dgm:cxn modelId="{8E3C9FF6-D243-4CC8-B209-159733777C97}" type="presParOf" srcId="{D2EBA37D-4ADF-4DE2-892C-2D483751F6E1}" destId="{3735F7ED-222B-45B7-B58D-7FA0B4E5E52E}" srcOrd="0" destOrd="0" presId="urn:microsoft.com/office/officeart/2005/8/layout/matrix1"/>
    <dgm:cxn modelId="{5829565E-5E2B-4417-B4BB-1B5476548C0F}" type="presParOf" srcId="{3735F7ED-222B-45B7-B58D-7FA0B4E5E52E}" destId="{63D61290-29CE-4F99-B26A-434D55F069DF}" srcOrd="0" destOrd="0" presId="urn:microsoft.com/office/officeart/2005/8/layout/matrix1"/>
    <dgm:cxn modelId="{814C4189-ED11-4824-9063-DB3A3B725379}" type="presParOf" srcId="{3735F7ED-222B-45B7-B58D-7FA0B4E5E52E}" destId="{A492726A-F723-4A41-A99B-3060EEBA40C7}" srcOrd="1" destOrd="0" presId="urn:microsoft.com/office/officeart/2005/8/layout/matrix1"/>
    <dgm:cxn modelId="{EBCE250C-90D7-436A-8768-2858EEA38873}" type="presParOf" srcId="{3735F7ED-222B-45B7-B58D-7FA0B4E5E52E}" destId="{26A05B7B-F087-45E1-947D-55D1CBB0763B}" srcOrd="2" destOrd="0" presId="urn:microsoft.com/office/officeart/2005/8/layout/matrix1"/>
    <dgm:cxn modelId="{1DB19DDD-2790-485E-A3FE-9C9CB72CEBBD}" type="presParOf" srcId="{3735F7ED-222B-45B7-B58D-7FA0B4E5E52E}" destId="{F8662FF0-60D6-4747-8B5F-59D4131DDFFB}" srcOrd="3" destOrd="0" presId="urn:microsoft.com/office/officeart/2005/8/layout/matrix1"/>
    <dgm:cxn modelId="{E64F5702-C5C6-492D-B21A-35390FA06BC6}" type="presParOf" srcId="{3735F7ED-222B-45B7-B58D-7FA0B4E5E52E}" destId="{8045C3FB-21D2-43F7-8280-B6149726C98D}" srcOrd="4" destOrd="0" presId="urn:microsoft.com/office/officeart/2005/8/layout/matrix1"/>
    <dgm:cxn modelId="{F2D53539-BEEA-45CE-B215-DD1A382D8DEF}" type="presParOf" srcId="{3735F7ED-222B-45B7-B58D-7FA0B4E5E52E}" destId="{91354F8C-3AD8-452C-910C-A9381A0AD845}" srcOrd="5" destOrd="0" presId="urn:microsoft.com/office/officeart/2005/8/layout/matrix1"/>
    <dgm:cxn modelId="{342C2525-C6C1-4812-ABEC-0C359CB81A63}" type="presParOf" srcId="{3735F7ED-222B-45B7-B58D-7FA0B4E5E52E}" destId="{7DC29082-7052-44A7-9A31-FFFDB2DD4A77}" srcOrd="6" destOrd="0" presId="urn:microsoft.com/office/officeart/2005/8/layout/matrix1"/>
    <dgm:cxn modelId="{7F6517EB-7626-4148-8BE3-A2A52809D7E3}" type="presParOf" srcId="{3735F7ED-222B-45B7-B58D-7FA0B4E5E52E}" destId="{9B37E56A-1A5F-411C-98C4-9F5EA4A3CCD3}" srcOrd="7" destOrd="0" presId="urn:microsoft.com/office/officeart/2005/8/layout/matrix1"/>
    <dgm:cxn modelId="{00D39F5F-62DD-4E94-949A-7837F920521B}" type="presParOf" srcId="{D2EBA37D-4ADF-4DE2-892C-2D483751F6E1}" destId="{ADFE43F0-E0F3-49C9-ACF7-C57C7EF9F94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C90909-BFA4-47D2-9C2F-951B24AF642A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CEFB7611-1306-4588-881E-1ED1CDBCB967}">
      <dgm:prSet phldrT="[Текст]"/>
      <dgm:spPr/>
      <dgm:t>
        <a:bodyPr/>
        <a:lstStyle/>
        <a:p>
          <a:endParaRPr lang="ru-RU" b="1" dirty="0"/>
        </a:p>
      </dgm:t>
    </dgm:pt>
    <dgm:pt modelId="{28AF1F67-7E0D-4C3E-AC0A-F1E6847D30B3}" type="parTrans" cxnId="{58335E0B-5548-458C-BB1D-66E2D39F961F}">
      <dgm:prSet/>
      <dgm:spPr/>
      <dgm:t>
        <a:bodyPr/>
        <a:lstStyle/>
        <a:p>
          <a:endParaRPr lang="ru-RU"/>
        </a:p>
      </dgm:t>
    </dgm:pt>
    <dgm:pt modelId="{6678375B-4857-4091-A04E-20C3E27D0CAE}" type="sibTrans" cxnId="{58335E0B-5548-458C-BB1D-66E2D39F961F}">
      <dgm:prSet/>
      <dgm:spPr/>
      <dgm:t>
        <a:bodyPr/>
        <a:lstStyle/>
        <a:p>
          <a:endParaRPr lang="ru-RU"/>
        </a:p>
      </dgm:t>
    </dgm:pt>
    <dgm:pt modelId="{43874D7B-D435-4B39-8DD6-2AAFE30A2202}">
      <dgm:prSet phldrT="[Текст]"/>
      <dgm:spPr/>
      <dgm:t>
        <a:bodyPr/>
        <a:lstStyle/>
        <a:p>
          <a:endParaRPr lang="ru-RU" b="1" dirty="0"/>
        </a:p>
      </dgm:t>
    </dgm:pt>
    <dgm:pt modelId="{1CE8A94D-2F78-4E9B-B796-7E0AB0037257}" type="parTrans" cxnId="{9FCDA6E1-8C00-4617-BCFD-9A54433859E9}">
      <dgm:prSet/>
      <dgm:spPr/>
      <dgm:t>
        <a:bodyPr/>
        <a:lstStyle/>
        <a:p>
          <a:endParaRPr lang="ru-RU"/>
        </a:p>
      </dgm:t>
    </dgm:pt>
    <dgm:pt modelId="{057804AC-0303-4E64-8FCB-64823BC299D3}" type="sibTrans" cxnId="{9FCDA6E1-8C00-4617-BCFD-9A54433859E9}">
      <dgm:prSet/>
      <dgm:spPr/>
      <dgm:t>
        <a:bodyPr/>
        <a:lstStyle/>
        <a:p>
          <a:endParaRPr lang="ru-RU"/>
        </a:p>
      </dgm:t>
    </dgm:pt>
    <dgm:pt modelId="{DB2B915D-3F23-419A-8391-EAC00EE20FCF}">
      <dgm:prSet phldrT="[Текст]"/>
      <dgm:spPr/>
      <dgm:t>
        <a:bodyPr/>
        <a:lstStyle/>
        <a:p>
          <a:endParaRPr lang="ru-RU" b="1" dirty="0"/>
        </a:p>
      </dgm:t>
    </dgm:pt>
    <dgm:pt modelId="{F772C29E-8CB9-4524-BEBA-C44CB6046E15}" type="parTrans" cxnId="{7CB3DF8F-511E-4AC6-938C-FBA6A29F816D}">
      <dgm:prSet/>
      <dgm:spPr/>
      <dgm:t>
        <a:bodyPr/>
        <a:lstStyle/>
        <a:p>
          <a:endParaRPr lang="ru-RU"/>
        </a:p>
      </dgm:t>
    </dgm:pt>
    <dgm:pt modelId="{0671CFC8-1834-49EE-8BE0-F2AA13BEE902}" type="sibTrans" cxnId="{7CB3DF8F-511E-4AC6-938C-FBA6A29F816D}">
      <dgm:prSet/>
      <dgm:spPr/>
      <dgm:t>
        <a:bodyPr/>
        <a:lstStyle/>
        <a:p>
          <a:endParaRPr lang="ru-RU"/>
        </a:p>
      </dgm:t>
    </dgm:pt>
    <dgm:pt modelId="{79411019-FDDB-41FF-94DF-CF0A033646F0}">
      <dgm:prSet custT="1"/>
      <dgm:spPr/>
      <dgm:t>
        <a:bodyPr/>
        <a:lstStyle/>
        <a:p>
          <a:r>
            <a:rPr lang="ru-RU" sz="2000" b="1" dirty="0">
              <a:solidFill>
                <a:srgbClr val="002060"/>
              </a:solidFill>
            </a:rPr>
            <a:t>Развитие </a:t>
          </a:r>
          <a:br>
            <a:rPr lang="ru-RU" sz="2000" b="1" dirty="0">
              <a:solidFill>
                <a:srgbClr val="002060"/>
              </a:solidFill>
            </a:rPr>
          </a:br>
          <a:r>
            <a:rPr lang="ru-RU" sz="2000" b="1" dirty="0">
              <a:solidFill>
                <a:srgbClr val="002060"/>
              </a:solidFill>
            </a:rPr>
            <a:t>нового </a:t>
          </a:r>
          <a:br>
            <a:rPr lang="ru-RU" sz="2000" b="1" dirty="0">
              <a:solidFill>
                <a:srgbClr val="002060"/>
              </a:solidFill>
            </a:rPr>
          </a:br>
          <a:r>
            <a:rPr lang="ru-RU" sz="2000" b="1" dirty="0">
              <a:solidFill>
                <a:srgbClr val="002060"/>
              </a:solidFill>
            </a:rPr>
            <a:t>мышления</a:t>
          </a:r>
        </a:p>
      </dgm:t>
    </dgm:pt>
    <dgm:pt modelId="{F1C05E75-CDFA-4F24-B7CD-ED55E1B4DC7B}" type="parTrans" cxnId="{BB8C2328-80DF-4B45-BDBB-8AC7424C2D42}">
      <dgm:prSet/>
      <dgm:spPr/>
      <dgm:t>
        <a:bodyPr/>
        <a:lstStyle/>
        <a:p>
          <a:endParaRPr lang="ru-RU"/>
        </a:p>
      </dgm:t>
    </dgm:pt>
    <dgm:pt modelId="{243A3571-2B36-4CA3-BB5A-38E1A0658C2C}" type="sibTrans" cxnId="{BB8C2328-80DF-4B45-BDBB-8AC7424C2D42}">
      <dgm:prSet/>
      <dgm:spPr/>
      <dgm:t>
        <a:bodyPr/>
        <a:lstStyle/>
        <a:p>
          <a:endParaRPr lang="ru-RU"/>
        </a:p>
      </dgm:t>
    </dgm:pt>
    <dgm:pt modelId="{FF2518CB-C83F-434E-B6F5-29E68286EDB8}">
      <dgm:prSet custT="1"/>
      <dgm:spPr/>
      <dgm:t>
        <a:bodyPr/>
        <a:lstStyle/>
        <a:p>
          <a:r>
            <a:rPr lang="ru-RU" sz="2000" b="1" dirty="0">
              <a:solidFill>
                <a:srgbClr val="002060"/>
              </a:solidFill>
            </a:rPr>
            <a:t>Развитие социального капитала</a:t>
          </a:r>
        </a:p>
      </dgm:t>
    </dgm:pt>
    <dgm:pt modelId="{F75FF96A-3FC6-4619-8F45-65B977ECDA77}" type="parTrans" cxnId="{E3F7BFA3-039F-49EE-B2A0-F16CD253DB7E}">
      <dgm:prSet/>
      <dgm:spPr/>
      <dgm:t>
        <a:bodyPr/>
        <a:lstStyle/>
        <a:p>
          <a:endParaRPr lang="ru-RU"/>
        </a:p>
      </dgm:t>
    </dgm:pt>
    <dgm:pt modelId="{77FB29FE-5B00-4D9B-8528-EFE32B96FF42}" type="sibTrans" cxnId="{E3F7BFA3-039F-49EE-B2A0-F16CD253DB7E}">
      <dgm:prSet/>
      <dgm:spPr/>
      <dgm:t>
        <a:bodyPr/>
        <a:lstStyle/>
        <a:p>
          <a:endParaRPr lang="ru-RU"/>
        </a:p>
      </dgm:t>
    </dgm:pt>
    <dgm:pt modelId="{ACAB3066-65F0-44D3-A044-941894183CD3}">
      <dgm:prSet custT="1"/>
      <dgm:spPr/>
      <dgm:t>
        <a:bodyPr/>
        <a:lstStyle/>
        <a:p>
          <a:r>
            <a:rPr lang="ru-RU" sz="2000" b="1" dirty="0">
              <a:solidFill>
                <a:srgbClr val="002060"/>
              </a:solidFill>
            </a:rPr>
            <a:t>Развитие личностной культуры</a:t>
          </a:r>
        </a:p>
      </dgm:t>
    </dgm:pt>
    <dgm:pt modelId="{A2CD85F3-C34D-4D72-8AB3-FE942DE63694}" type="parTrans" cxnId="{EF962D84-8076-4AC5-AA7E-270D128FE7A2}">
      <dgm:prSet/>
      <dgm:spPr/>
      <dgm:t>
        <a:bodyPr/>
        <a:lstStyle/>
        <a:p>
          <a:endParaRPr lang="ru-RU"/>
        </a:p>
      </dgm:t>
    </dgm:pt>
    <dgm:pt modelId="{B279FFA7-88E9-45BD-83B6-83908A05D923}" type="sibTrans" cxnId="{EF962D84-8076-4AC5-AA7E-270D128FE7A2}">
      <dgm:prSet/>
      <dgm:spPr/>
      <dgm:t>
        <a:bodyPr/>
        <a:lstStyle/>
        <a:p>
          <a:endParaRPr lang="ru-RU"/>
        </a:p>
      </dgm:t>
    </dgm:pt>
    <dgm:pt modelId="{E3037477-F0DA-4454-8B51-3440ECF7544E}" type="pres">
      <dgm:prSet presAssocID="{6FC90909-BFA4-47D2-9C2F-951B24AF642A}" presName="diagram" presStyleCnt="0">
        <dgm:presLayoutVars>
          <dgm:dir/>
          <dgm:animLvl val="lvl"/>
          <dgm:resizeHandles val="exact"/>
        </dgm:presLayoutVars>
      </dgm:prSet>
      <dgm:spPr/>
    </dgm:pt>
    <dgm:pt modelId="{3ED372B3-9F61-424A-97AC-FA10D4FE0E45}" type="pres">
      <dgm:prSet presAssocID="{CEFB7611-1306-4588-881E-1ED1CDBCB967}" presName="compNode" presStyleCnt="0"/>
      <dgm:spPr/>
    </dgm:pt>
    <dgm:pt modelId="{EE39C6A3-CA7B-4621-804C-139D1758D260}" type="pres">
      <dgm:prSet presAssocID="{CEFB7611-1306-4588-881E-1ED1CDBCB967}" presName="childRect" presStyleLbl="bgAcc1" presStyleIdx="0" presStyleCnt="3" custScaleX="134839" custScaleY="111200" custLinFactNeighborY="8119">
        <dgm:presLayoutVars>
          <dgm:bulletEnabled val="1"/>
        </dgm:presLayoutVars>
      </dgm:prSet>
      <dgm:spPr/>
    </dgm:pt>
    <dgm:pt modelId="{9808CAE2-174C-45CE-B4BA-3FE77293E4FB}" type="pres">
      <dgm:prSet presAssocID="{CEFB7611-1306-4588-881E-1ED1CDBCB96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FC0EB01-7043-4BC8-A3D8-88CB0A26B315}" type="pres">
      <dgm:prSet presAssocID="{CEFB7611-1306-4588-881E-1ED1CDBCB967}" presName="parentRect" presStyleLbl="alignNode1" presStyleIdx="0" presStyleCnt="3" custScaleX="134839" custLinFactNeighborY="20571"/>
      <dgm:spPr/>
    </dgm:pt>
    <dgm:pt modelId="{5D56C7E2-1783-4931-91EA-FCB7D1E07B4E}" type="pres">
      <dgm:prSet presAssocID="{CEFB7611-1306-4588-881E-1ED1CDBCB967}" presName="adorn" presStyleLbl="fgAccFollowNode1" presStyleIdx="0" presStyleCnt="3" custScaleX="240683" custScaleY="244563" custLinFactNeighborX="-28021" custLinFactNeighborY="-739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8D51570-409F-4B53-B775-CBBCCC31C5B8}" type="pres">
      <dgm:prSet presAssocID="{6678375B-4857-4091-A04E-20C3E27D0CAE}" presName="sibTrans" presStyleLbl="sibTrans2D1" presStyleIdx="0" presStyleCnt="0"/>
      <dgm:spPr/>
    </dgm:pt>
    <dgm:pt modelId="{A9F755BF-C20D-4A89-AE35-AFEC7DEFC125}" type="pres">
      <dgm:prSet presAssocID="{43874D7B-D435-4B39-8DD6-2AAFE30A2202}" presName="compNode" presStyleCnt="0"/>
      <dgm:spPr/>
    </dgm:pt>
    <dgm:pt modelId="{62243093-DAFD-4036-AEA8-5625F569AB47}" type="pres">
      <dgm:prSet presAssocID="{43874D7B-D435-4B39-8DD6-2AAFE30A2202}" presName="childRect" presStyleLbl="bgAcc1" presStyleIdx="1" presStyleCnt="3" custScaleX="134839" custScaleY="111200" custLinFactNeighborY="8119">
        <dgm:presLayoutVars>
          <dgm:bulletEnabled val="1"/>
        </dgm:presLayoutVars>
      </dgm:prSet>
      <dgm:spPr/>
    </dgm:pt>
    <dgm:pt modelId="{7D2D29C9-C6BC-4393-974C-4510B2A571D3}" type="pres">
      <dgm:prSet presAssocID="{43874D7B-D435-4B39-8DD6-2AAFE30A220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729265B-3ECA-4305-B10B-6169C57DA35B}" type="pres">
      <dgm:prSet presAssocID="{43874D7B-D435-4B39-8DD6-2AAFE30A2202}" presName="parentRect" presStyleLbl="alignNode1" presStyleIdx="1" presStyleCnt="3" custScaleX="134839" custLinFactNeighborY="20571"/>
      <dgm:spPr/>
    </dgm:pt>
    <dgm:pt modelId="{59B9D47A-E0A1-417B-95D3-DE846A1F36D8}" type="pres">
      <dgm:prSet presAssocID="{43874D7B-D435-4B39-8DD6-2AAFE30A2202}" presName="adorn" presStyleLbl="fgAccFollowNode1" presStyleIdx="1" presStyleCnt="3" custScaleX="240683" custScaleY="244563" custLinFactNeighborX="-28021" custLinFactNeighborY="-739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2C2C380-0DCE-4446-B37F-CC57789E22A7}" type="pres">
      <dgm:prSet presAssocID="{057804AC-0303-4E64-8FCB-64823BC299D3}" presName="sibTrans" presStyleLbl="sibTrans2D1" presStyleIdx="0" presStyleCnt="0"/>
      <dgm:spPr/>
    </dgm:pt>
    <dgm:pt modelId="{835028BB-8874-4163-AA57-22912F9CB59D}" type="pres">
      <dgm:prSet presAssocID="{DB2B915D-3F23-419A-8391-EAC00EE20FCF}" presName="compNode" presStyleCnt="0"/>
      <dgm:spPr/>
    </dgm:pt>
    <dgm:pt modelId="{E456ADE0-6638-4078-8672-55FC6DF384E8}" type="pres">
      <dgm:prSet presAssocID="{DB2B915D-3F23-419A-8391-EAC00EE20FCF}" presName="childRect" presStyleLbl="bgAcc1" presStyleIdx="2" presStyleCnt="3" custScaleX="134839" custScaleY="111200" custLinFactNeighborY="8119">
        <dgm:presLayoutVars>
          <dgm:bulletEnabled val="1"/>
        </dgm:presLayoutVars>
      </dgm:prSet>
      <dgm:spPr/>
    </dgm:pt>
    <dgm:pt modelId="{B65DBC1D-B34D-4A23-B07E-B6685198B36A}" type="pres">
      <dgm:prSet presAssocID="{DB2B915D-3F23-419A-8391-EAC00EE20FC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FDB3124-E7DB-438B-A4B7-547E98123A99}" type="pres">
      <dgm:prSet presAssocID="{DB2B915D-3F23-419A-8391-EAC00EE20FCF}" presName="parentRect" presStyleLbl="alignNode1" presStyleIdx="2" presStyleCnt="3" custScaleX="134839" custLinFactNeighborY="20571"/>
      <dgm:spPr/>
    </dgm:pt>
    <dgm:pt modelId="{114E3278-378F-4EA5-BB18-FB0495B51D50}" type="pres">
      <dgm:prSet presAssocID="{DB2B915D-3F23-419A-8391-EAC00EE20FCF}" presName="adorn" presStyleLbl="fgAccFollowNode1" presStyleIdx="2" presStyleCnt="3" custScaleX="240683" custScaleY="244563" custLinFactNeighborX="-28021" custLinFactNeighborY="-739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4A2DA304-6DF5-4E00-9344-717353D60C53}" type="presOf" srcId="{FF2518CB-C83F-434E-B6F5-29E68286EDB8}" destId="{62243093-DAFD-4036-AEA8-5625F569AB47}" srcOrd="0" destOrd="0" presId="urn:microsoft.com/office/officeart/2005/8/layout/bList2"/>
    <dgm:cxn modelId="{58335E0B-5548-458C-BB1D-66E2D39F961F}" srcId="{6FC90909-BFA4-47D2-9C2F-951B24AF642A}" destId="{CEFB7611-1306-4588-881E-1ED1CDBCB967}" srcOrd="0" destOrd="0" parTransId="{28AF1F67-7E0D-4C3E-AC0A-F1E6847D30B3}" sibTransId="{6678375B-4857-4091-A04E-20C3E27D0CAE}"/>
    <dgm:cxn modelId="{E72B931D-288E-43BB-8827-962E9ABBBA67}" type="presOf" srcId="{DB2B915D-3F23-419A-8391-EAC00EE20FCF}" destId="{B65DBC1D-B34D-4A23-B07E-B6685198B36A}" srcOrd="0" destOrd="0" presId="urn:microsoft.com/office/officeart/2005/8/layout/bList2"/>
    <dgm:cxn modelId="{BB8C2328-80DF-4B45-BDBB-8AC7424C2D42}" srcId="{CEFB7611-1306-4588-881E-1ED1CDBCB967}" destId="{79411019-FDDB-41FF-94DF-CF0A033646F0}" srcOrd="0" destOrd="0" parTransId="{F1C05E75-CDFA-4F24-B7CD-ED55E1B4DC7B}" sibTransId="{243A3571-2B36-4CA3-BB5A-38E1A0658C2C}"/>
    <dgm:cxn modelId="{B5357435-E5C6-45F1-B127-289E6C1192A9}" type="presOf" srcId="{43874D7B-D435-4B39-8DD6-2AAFE30A2202}" destId="{7D2D29C9-C6BC-4393-974C-4510B2A571D3}" srcOrd="0" destOrd="0" presId="urn:microsoft.com/office/officeart/2005/8/layout/bList2"/>
    <dgm:cxn modelId="{1E516536-1EB9-44D3-AE26-9BF77B135EDB}" type="presOf" srcId="{ACAB3066-65F0-44D3-A044-941894183CD3}" destId="{E456ADE0-6638-4078-8672-55FC6DF384E8}" srcOrd="0" destOrd="0" presId="urn:microsoft.com/office/officeart/2005/8/layout/bList2"/>
    <dgm:cxn modelId="{A5C5315B-51B4-479B-85DD-AAB6C34D5C93}" type="presOf" srcId="{43874D7B-D435-4B39-8DD6-2AAFE30A2202}" destId="{F729265B-3ECA-4305-B10B-6169C57DA35B}" srcOrd="1" destOrd="0" presId="urn:microsoft.com/office/officeart/2005/8/layout/bList2"/>
    <dgm:cxn modelId="{CFA9B480-CE4E-428C-A363-1806B678D6AD}" type="presOf" srcId="{6FC90909-BFA4-47D2-9C2F-951B24AF642A}" destId="{E3037477-F0DA-4454-8B51-3440ECF7544E}" srcOrd="0" destOrd="0" presId="urn:microsoft.com/office/officeart/2005/8/layout/bList2"/>
    <dgm:cxn modelId="{99A97581-0E18-41F8-8208-C0F8448EB578}" type="presOf" srcId="{CEFB7611-1306-4588-881E-1ED1CDBCB967}" destId="{9808CAE2-174C-45CE-B4BA-3FE77293E4FB}" srcOrd="0" destOrd="0" presId="urn:microsoft.com/office/officeart/2005/8/layout/bList2"/>
    <dgm:cxn modelId="{EF962D84-8076-4AC5-AA7E-270D128FE7A2}" srcId="{DB2B915D-3F23-419A-8391-EAC00EE20FCF}" destId="{ACAB3066-65F0-44D3-A044-941894183CD3}" srcOrd="0" destOrd="0" parTransId="{A2CD85F3-C34D-4D72-8AB3-FE942DE63694}" sibTransId="{B279FFA7-88E9-45BD-83B6-83908A05D923}"/>
    <dgm:cxn modelId="{40FEDD88-D73D-47C4-8413-7824FBECA95C}" type="presOf" srcId="{057804AC-0303-4E64-8FCB-64823BC299D3}" destId="{02C2C380-0DCE-4446-B37F-CC57789E22A7}" srcOrd="0" destOrd="0" presId="urn:microsoft.com/office/officeart/2005/8/layout/bList2"/>
    <dgm:cxn modelId="{196CFE8D-566A-4F2C-806E-2D5BEF35156B}" type="presOf" srcId="{CEFB7611-1306-4588-881E-1ED1CDBCB967}" destId="{2FC0EB01-7043-4BC8-A3D8-88CB0A26B315}" srcOrd="1" destOrd="0" presId="urn:microsoft.com/office/officeart/2005/8/layout/bList2"/>
    <dgm:cxn modelId="{7CB3DF8F-511E-4AC6-938C-FBA6A29F816D}" srcId="{6FC90909-BFA4-47D2-9C2F-951B24AF642A}" destId="{DB2B915D-3F23-419A-8391-EAC00EE20FCF}" srcOrd="2" destOrd="0" parTransId="{F772C29E-8CB9-4524-BEBA-C44CB6046E15}" sibTransId="{0671CFC8-1834-49EE-8BE0-F2AA13BEE902}"/>
    <dgm:cxn modelId="{E3F7BFA3-039F-49EE-B2A0-F16CD253DB7E}" srcId="{43874D7B-D435-4B39-8DD6-2AAFE30A2202}" destId="{FF2518CB-C83F-434E-B6F5-29E68286EDB8}" srcOrd="0" destOrd="0" parTransId="{F75FF96A-3FC6-4619-8F45-65B977ECDA77}" sibTransId="{77FB29FE-5B00-4D9B-8528-EFE32B96FF42}"/>
    <dgm:cxn modelId="{8E1E65BF-40B9-4531-9152-1019E9ABBBAB}" type="presOf" srcId="{6678375B-4857-4091-A04E-20C3E27D0CAE}" destId="{48D51570-409F-4B53-B775-CBBCCC31C5B8}" srcOrd="0" destOrd="0" presId="urn:microsoft.com/office/officeart/2005/8/layout/bList2"/>
    <dgm:cxn modelId="{6A031ECA-25D1-435D-AE01-CA582FAA9154}" type="presOf" srcId="{DB2B915D-3F23-419A-8391-EAC00EE20FCF}" destId="{6FDB3124-E7DB-438B-A4B7-547E98123A99}" srcOrd="1" destOrd="0" presId="urn:microsoft.com/office/officeart/2005/8/layout/bList2"/>
    <dgm:cxn modelId="{9FCDA6E1-8C00-4617-BCFD-9A54433859E9}" srcId="{6FC90909-BFA4-47D2-9C2F-951B24AF642A}" destId="{43874D7B-D435-4B39-8DD6-2AAFE30A2202}" srcOrd="1" destOrd="0" parTransId="{1CE8A94D-2F78-4E9B-B796-7E0AB0037257}" sibTransId="{057804AC-0303-4E64-8FCB-64823BC299D3}"/>
    <dgm:cxn modelId="{288205E8-251A-41A6-8ED3-1701D14EE1DF}" type="presOf" srcId="{79411019-FDDB-41FF-94DF-CF0A033646F0}" destId="{EE39C6A3-CA7B-4621-804C-139D1758D260}" srcOrd="0" destOrd="0" presId="urn:microsoft.com/office/officeart/2005/8/layout/bList2"/>
    <dgm:cxn modelId="{78430F51-88B4-49D9-A38C-4C149E6A4F2E}" type="presParOf" srcId="{E3037477-F0DA-4454-8B51-3440ECF7544E}" destId="{3ED372B3-9F61-424A-97AC-FA10D4FE0E45}" srcOrd="0" destOrd="0" presId="urn:microsoft.com/office/officeart/2005/8/layout/bList2"/>
    <dgm:cxn modelId="{45AA7C04-D57C-4B76-BC00-D0268626DC0C}" type="presParOf" srcId="{3ED372B3-9F61-424A-97AC-FA10D4FE0E45}" destId="{EE39C6A3-CA7B-4621-804C-139D1758D260}" srcOrd="0" destOrd="0" presId="urn:microsoft.com/office/officeart/2005/8/layout/bList2"/>
    <dgm:cxn modelId="{4F8B03CD-9667-4597-9D4A-91D46A2EC5C6}" type="presParOf" srcId="{3ED372B3-9F61-424A-97AC-FA10D4FE0E45}" destId="{9808CAE2-174C-45CE-B4BA-3FE77293E4FB}" srcOrd="1" destOrd="0" presId="urn:microsoft.com/office/officeart/2005/8/layout/bList2"/>
    <dgm:cxn modelId="{B17FD566-93DB-4B7E-8DDA-D46E354745C8}" type="presParOf" srcId="{3ED372B3-9F61-424A-97AC-FA10D4FE0E45}" destId="{2FC0EB01-7043-4BC8-A3D8-88CB0A26B315}" srcOrd="2" destOrd="0" presId="urn:microsoft.com/office/officeart/2005/8/layout/bList2"/>
    <dgm:cxn modelId="{5F28317E-DFC3-4A57-9CD0-4287DB1E7866}" type="presParOf" srcId="{3ED372B3-9F61-424A-97AC-FA10D4FE0E45}" destId="{5D56C7E2-1783-4931-91EA-FCB7D1E07B4E}" srcOrd="3" destOrd="0" presId="urn:microsoft.com/office/officeart/2005/8/layout/bList2"/>
    <dgm:cxn modelId="{96197CC8-D8D6-4ECF-9379-AD097073D067}" type="presParOf" srcId="{E3037477-F0DA-4454-8B51-3440ECF7544E}" destId="{48D51570-409F-4B53-B775-CBBCCC31C5B8}" srcOrd="1" destOrd="0" presId="urn:microsoft.com/office/officeart/2005/8/layout/bList2"/>
    <dgm:cxn modelId="{7C059998-E34F-4C78-8F25-4EF2DB2ED058}" type="presParOf" srcId="{E3037477-F0DA-4454-8B51-3440ECF7544E}" destId="{A9F755BF-C20D-4A89-AE35-AFEC7DEFC125}" srcOrd="2" destOrd="0" presId="urn:microsoft.com/office/officeart/2005/8/layout/bList2"/>
    <dgm:cxn modelId="{16F59D9F-B9F0-40EF-9C87-C898DC96BAFA}" type="presParOf" srcId="{A9F755BF-C20D-4A89-AE35-AFEC7DEFC125}" destId="{62243093-DAFD-4036-AEA8-5625F569AB47}" srcOrd="0" destOrd="0" presId="urn:microsoft.com/office/officeart/2005/8/layout/bList2"/>
    <dgm:cxn modelId="{91DE4A51-6E0C-40C4-A7A3-32183B8CEB2B}" type="presParOf" srcId="{A9F755BF-C20D-4A89-AE35-AFEC7DEFC125}" destId="{7D2D29C9-C6BC-4393-974C-4510B2A571D3}" srcOrd="1" destOrd="0" presId="urn:microsoft.com/office/officeart/2005/8/layout/bList2"/>
    <dgm:cxn modelId="{09F5D7F3-F952-4B0B-9A14-99A9928F22BC}" type="presParOf" srcId="{A9F755BF-C20D-4A89-AE35-AFEC7DEFC125}" destId="{F729265B-3ECA-4305-B10B-6169C57DA35B}" srcOrd="2" destOrd="0" presId="urn:microsoft.com/office/officeart/2005/8/layout/bList2"/>
    <dgm:cxn modelId="{5F6F359E-DC5B-46A0-BBD6-D86392AB9117}" type="presParOf" srcId="{A9F755BF-C20D-4A89-AE35-AFEC7DEFC125}" destId="{59B9D47A-E0A1-417B-95D3-DE846A1F36D8}" srcOrd="3" destOrd="0" presId="urn:microsoft.com/office/officeart/2005/8/layout/bList2"/>
    <dgm:cxn modelId="{35A57F69-9D45-428D-9749-EFACE193604F}" type="presParOf" srcId="{E3037477-F0DA-4454-8B51-3440ECF7544E}" destId="{02C2C380-0DCE-4446-B37F-CC57789E22A7}" srcOrd="3" destOrd="0" presId="urn:microsoft.com/office/officeart/2005/8/layout/bList2"/>
    <dgm:cxn modelId="{E19AE4B5-D93C-45DD-A455-362880702BAB}" type="presParOf" srcId="{E3037477-F0DA-4454-8B51-3440ECF7544E}" destId="{835028BB-8874-4163-AA57-22912F9CB59D}" srcOrd="4" destOrd="0" presId="urn:microsoft.com/office/officeart/2005/8/layout/bList2"/>
    <dgm:cxn modelId="{AE7D33A7-820F-43C4-9D53-8AC1079C7060}" type="presParOf" srcId="{835028BB-8874-4163-AA57-22912F9CB59D}" destId="{E456ADE0-6638-4078-8672-55FC6DF384E8}" srcOrd="0" destOrd="0" presId="urn:microsoft.com/office/officeart/2005/8/layout/bList2"/>
    <dgm:cxn modelId="{228BCA25-6D96-405B-A49A-35E51DD5CF83}" type="presParOf" srcId="{835028BB-8874-4163-AA57-22912F9CB59D}" destId="{B65DBC1D-B34D-4A23-B07E-B6685198B36A}" srcOrd="1" destOrd="0" presId="urn:microsoft.com/office/officeart/2005/8/layout/bList2"/>
    <dgm:cxn modelId="{E53162D7-543D-4ACC-AF7B-F012BAFD55CD}" type="presParOf" srcId="{835028BB-8874-4163-AA57-22912F9CB59D}" destId="{6FDB3124-E7DB-438B-A4B7-547E98123A99}" srcOrd="2" destOrd="0" presId="urn:microsoft.com/office/officeart/2005/8/layout/bList2"/>
    <dgm:cxn modelId="{2DDEB1FA-941B-482F-9569-51497C9E572B}" type="presParOf" srcId="{835028BB-8874-4163-AA57-22912F9CB59D}" destId="{114E3278-378F-4EA5-BB18-FB0495B51D50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30D894-8730-46B0-9268-F202DD76966A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B1B3AAC4-0B90-4DC1-8F92-3F0E9D7B5B9C}">
      <dgm:prSet phldrT="[Текст]" custT="1"/>
      <dgm:spPr>
        <a:ln>
          <a:solidFill>
            <a:srgbClr val="00B050"/>
          </a:solidFill>
        </a:ln>
      </dgm:spPr>
      <dgm:t>
        <a:bodyPr/>
        <a:lstStyle/>
        <a:p>
          <a:r>
            <a:rPr lang="ru-RU" sz="800" b="1" dirty="0"/>
            <a:t>Руководители Профсоюза</a:t>
          </a:r>
        </a:p>
      </dgm:t>
    </dgm:pt>
    <dgm:pt modelId="{AB43BEDF-B321-4D3E-ADAB-74C7D7B86418}" type="parTrans" cxnId="{9FC7F3B1-0632-481B-BC89-A675FC441305}">
      <dgm:prSet/>
      <dgm:spPr/>
      <dgm:t>
        <a:bodyPr/>
        <a:lstStyle/>
        <a:p>
          <a:endParaRPr lang="ru-RU"/>
        </a:p>
      </dgm:t>
    </dgm:pt>
    <dgm:pt modelId="{03A7BD48-400C-4930-BA80-E6F85F854B6D}" type="sibTrans" cxnId="{9FC7F3B1-0632-481B-BC89-A675FC441305}">
      <dgm:prSet/>
      <dgm:spPr/>
      <dgm:t>
        <a:bodyPr/>
        <a:lstStyle/>
        <a:p>
          <a:endParaRPr lang="ru-RU"/>
        </a:p>
      </dgm:t>
    </dgm:pt>
    <dgm:pt modelId="{0360C615-A1DC-4856-BEA8-A32A2714F12A}">
      <dgm:prSet phldrT="[Текст]" custT="1"/>
      <dgm:spPr>
        <a:ln>
          <a:solidFill>
            <a:srgbClr val="00B050"/>
          </a:solidFill>
        </a:ln>
      </dgm:spPr>
      <dgm:t>
        <a:bodyPr/>
        <a:lstStyle/>
        <a:p>
          <a:r>
            <a:rPr lang="ru-RU" sz="800" b="1" dirty="0"/>
            <a:t>Работники аппаратов и выборных органов </a:t>
          </a:r>
        </a:p>
      </dgm:t>
    </dgm:pt>
    <dgm:pt modelId="{563765D6-F7E0-40C5-91E3-AD6E73863283}" type="parTrans" cxnId="{908BBD9D-20E3-40AE-8FD5-EB8CE37B83AE}">
      <dgm:prSet/>
      <dgm:spPr/>
      <dgm:t>
        <a:bodyPr/>
        <a:lstStyle/>
        <a:p>
          <a:endParaRPr lang="ru-RU"/>
        </a:p>
      </dgm:t>
    </dgm:pt>
    <dgm:pt modelId="{52455221-C514-406C-9BB4-A0726CDE54E5}" type="sibTrans" cxnId="{908BBD9D-20E3-40AE-8FD5-EB8CE37B83AE}">
      <dgm:prSet/>
      <dgm:spPr/>
      <dgm:t>
        <a:bodyPr/>
        <a:lstStyle/>
        <a:p>
          <a:endParaRPr lang="ru-RU"/>
        </a:p>
      </dgm:t>
    </dgm:pt>
    <dgm:pt modelId="{B6B8F0A7-7452-4E17-ADD6-10D2987C0935}">
      <dgm:prSet phldrT="[Текст]" custT="1"/>
      <dgm:spPr>
        <a:ln>
          <a:solidFill>
            <a:srgbClr val="00B050"/>
          </a:solidFill>
        </a:ln>
      </dgm:spPr>
      <dgm:t>
        <a:bodyPr/>
        <a:lstStyle/>
        <a:p>
          <a:r>
            <a:rPr lang="ru-RU" sz="800" b="1" dirty="0"/>
            <a:t>Внешняя среда</a:t>
          </a:r>
        </a:p>
      </dgm:t>
    </dgm:pt>
    <dgm:pt modelId="{F26483C5-FA6F-4E40-9283-B22C6147304D}" type="parTrans" cxnId="{F0783CAE-6406-4E10-A367-7064659348C7}">
      <dgm:prSet/>
      <dgm:spPr/>
      <dgm:t>
        <a:bodyPr/>
        <a:lstStyle/>
        <a:p>
          <a:endParaRPr lang="ru-RU"/>
        </a:p>
      </dgm:t>
    </dgm:pt>
    <dgm:pt modelId="{151796FC-9E93-4F0D-BE34-B87D06BBA391}" type="sibTrans" cxnId="{F0783CAE-6406-4E10-A367-7064659348C7}">
      <dgm:prSet/>
      <dgm:spPr/>
      <dgm:t>
        <a:bodyPr/>
        <a:lstStyle/>
        <a:p>
          <a:endParaRPr lang="ru-RU"/>
        </a:p>
      </dgm:t>
    </dgm:pt>
    <dgm:pt modelId="{A22561D9-B750-479A-A61E-7D1E21059503}">
      <dgm:prSet phldrT="[Текст]" custT="1"/>
      <dgm:spPr>
        <a:ln>
          <a:solidFill>
            <a:srgbClr val="00B050"/>
          </a:solidFill>
        </a:ln>
      </dgm:spPr>
      <dgm:t>
        <a:bodyPr/>
        <a:lstStyle/>
        <a:p>
          <a:r>
            <a:rPr lang="ru-RU" sz="800" b="1" dirty="0"/>
            <a:t>Актив Профсоюза</a:t>
          </a:r>
        </a:p>
      </dgm:t>
    </dgm:pt>
    <dgm:pt modelId="{BBDDCC55-FFCD-48D2-AF06-80BCB12A5BBF}" type="parTrans" cxnId="{42B56FA7-4225-4EE3-B119-7F23F6FF493B}">
      <dgm:prSet/>
      <dgm:spPr/>
      <dgm:t>
        <a:bodyPr/>
        <a:lstStyle/>
        <a:p>
          <a:endParaRPr lang="ru-RU"/>
        </a:p>
      </dgm:t>
    </dgm:pt>
    <dgm:pt modelId="{8118E7C5-F4EF-48D0-A30F-8122EBF9BF25}" type="sibTrans" cxnId="{42B56FA7-4225-4EE3-B119-7F23F6FF493B}">
      <dgm:prSet/>
      <dgm:spPr/>
      <dgm:t>
        <a:bodyPr/>
        <a:lstStyle/>
        <a:p>
          <a:endParaRPr lang="ru-RU"/>
        </a:p>
      </dgm:t>
    </dgm:pt>
    <dgm:pt modelId="{B5B66BFC-377B-4336-A4F3-17E94E687642}">
      <dgm:prSet phldrT="[Текст]" custT="1"/>
      <dgm:spPr>
        <a:ln>
          <a:solidFill>
            <a:srgbClr val="00B050"/>
          </a:solidFill>
        </a:ln>
      </dgm:spPr>
      <dgm:t>
        <a:bodyPr/>
        <a:lstStyle/>
        <a:p>
          <a:r>
            <a:rPr lang="ru-RU" sz="800" b="1" dirty="0"/>
            <a:t>Работники образовательных организаций</a:t>
          </a:r>
        </a:p>
      </dgm:t>
    </dgm:pt>
    <dgm:pt modelId="{D317A2AA-6354-4655-8E8E-702970D9BF22}" type="parTrans" cxnId="{8E13C108-1C1C-4603-8354-6020C937E85B}">
      <dgm:prSet/>
      <dgm:spPr/>
      <dgm:t>
        <a:bodyPr/>
        <a:lstStyle/>
        <a:p>
          <a:endParaRPr lang="ru-RU"/>
        </a:p>
      </dgm:t>
    </dgm:pt>
    <dgm:pt modelId="{77C2DC31-2C1D-4641-8929-4A12BD670BB2}" type="sibTrans" cxnId="{8E13C108-1C1C-4603-8354-6020C937E85B}">
      <dgm:prSet/>
      <dgm:spPr/>
      <dgm:t>
        <a:bodyPr/>
        <a:lstStyle/>
        <a:p>
          <a:endParaRPr lang="ru-RU"/>
        </a:p>
      </dgm:t>
    </dgm:pt>
    <dgm:pt modelId="{C809C6E5-01C2-4958-9DC4-F449F9576FE2}">
      <dgm:prSet phldrT="[Текст]" custT="1"/>
      <dgm:spPr>
        <a:ln>
          <a:solidFill>
            <a:srgbClr val="00B050"/>
          </a:solidFill>
        </a:ln>
      </dgm:spPr>
      <dgm:t>
        <a:bodyPr/>
        <a:lstStyle/>
        <a:p>
          <a:r>
            <a:rPr lang="ru-RU" sz="800" b="1" dirty="0"/>
            <a:t>Члены Профсоюза</a:t>
          </a:r>
        </a:p>
      </dgm:t>
    </dgm:pt>
    <dgm:pt modelId="{BEBDCAFB-F2CD-4D86-BB89-9D66E803A9EF}" type="parTrans" cxnId="{DFEC51E6-B93D-44EB-A5CA-6A09860063C8}">
      <dgm:prSet/>
      <dgm:spPr/>
      <dgm:t>
        <a:bodyPr/>
        <a:lstStyle/>
        <a:p>
          <a:endParaRPr lang="ru-RU"/>
        </a:p>
      </dgm:t>
    </dgm:pt>
    <dgm:pt modelId="{4B5CB381-F567-4E3B-B569-8D4ED695DFCE}" type="sibTrans" cxnId="{DFEC51E6-B93D-44EB-A5CA-6A09860063C8}">
      <dgm:prSet/>
      <dgm:spPr/>
      <dgm:t>
        <a:bodyPr/>
        <a:lstStyle/>
        <a:p>
          <a:endParaRPr lang="ru-RU"/>
        </a:p>
      </dgm:t>
    </dgm:pt>
    <dgm:pt modelId="{A5A9E4D9-1FEA-4F13-89B4-B22923173237}" type="pres">
      <dgm:prSet presAssocID="{8F30D894-8730-46B0-9268-F202DD76966A}" presName="compositeShape" presStyleCnt="0">
        <dgm:presLayoutVars>
          <dgm:dir/>
          <dgm:resizeHandles/>
        </dgm:presLayoutVars>
      </dgm:prSet>
      <dgm:spPr/>
    </dgm:pt>
    <dgm:pt modelId="{D3984FC1-EC4C-4F15-B388-ECE784F3D519}" type="pres">
      <dgm:prSet presAssocID="{8F30D894-8730-46B0-9268-F202DD76966A}" presName="pyramid" presStyleLbl="node1" presStyleIdx="0" presStyleCnt="1" custLinFactNeighborX="-6854"/>
      <dgm:spPr>
        <a:solidFill>
          <a:srgbClr val="00B050"/>
        </a:solidFill>
      </dgm:spPr>
    </dgm:pt>
    <dgm:pt modelId="{7A49AEC5-2869-46F4-9192-18AA3BF4AEA1}" type="pres">
      <dgm:prSet presAssocID="{8F30D894-8730-46B0-9268-F202DD76966A}" presName="theList" presStyleCnt="0"/>
      <dgm:spPr/>
    </dgm:pt>
    <dgm:pt modelId="{1E0338BE-8E69-41DF-8181-7DFCBCACDA0D}" type="pres">
      <dgm:prSet presAssocID="{B1B3AAC4-0B90-4DC1-8F92-3F0E9D7B5B9C}" presName="aNode" presStyleLbl="fgAcc1" presStyleIdx="0" presStyleCnt="6" custScaleX="142105" custLinFactY="-26185" custLinFactNeighborX="-18318" custLinFactNeighborY="-100000">
        <dgm:presLayoutVars>
          <dgm:bulletEnabled val="1"/>
        </dgm:presLayoutVars>
      </dgm:prSet>
      <dgm:spPr/>
    </dgm:pt>
    <dgm:pt modelId="{91AFB461-495D-4E82-9030-2D0986C7FA7E}" type="pres">
      <dgm:prSet presAssocID="{B1B3AAC4-0B90-4DC1-8F92-3F0E9D7B5B9C}" presName="aSpace" presStyleCnt="0"/>
      <dgm:spPr/>
    </dgm:pt>
    <dgm:pt modelId="{6A57E062-D8E2-4EC3-AE36-55DFE6C3DB59}" type="pres">
      <dgm:prSet presAssocID="{0360C615-A1DC-4856-BEA8-A32A2714F12A}" presName="aNode" presStyleLbl="fgAcc1" presStyleIdx="1" presStyleCnt="6" custScaleX="142105" custLinFactY="-26185" custLinFactNeighborX="-18318" custLinFactNeighborY="-100000">
        <dgm:presLayoutVars>
          <dgm:bulletEnabled val="1"/>
        </dgm:presLayoutVars>
      </dgm:prSet>
      <dgm:spPr/>
    </dgm:pt>
    <dgm:pt modelId="{555BE364-1D09-411B-945A-3A8ED918A972}" type="pres">
      <dgm:prSet presAssocID="{0360C615-A1DC-4856-BEA8-A32A2714F12A}" presName="aSpace" presStyleCnt="0"/>
      <dgm:spPr/>
    </dgm:pt>
    <dgm:pt modelId="{88A616C8-098D-48B9-984D-025B3CCC0A13}" type="pres">
      <dgm:prSet presAssocID="{A22561D9-B750-479A-A61E-7D1E21059503}" presName="aNode" presStyleLbl="fgAcc1" presStyleIdx="2" presStyleCnt="6" custScaleX="144535" custLinFactY="-26185" custLinFactNeighborX="-18318" custLinFactNeighborY="-100000">
        <dgm:presLayoutVars>
          <dgm:bulletEnabled val="1"/>
        </dgm:presLayoutVars>
      </dgm:prSet>
      <dgm:spPr/>
    </dgm:pt>
    <dgm:pt modelId="{26D8F453-C62C-4901-AAE2-F0109BBA31E1}" type="pres">
      <dgm:prSet presAssocID="{A22561D9-B750-479A-A61E-7D1E21059503}" presName="aSpace" presStyleCnt="0"/>
      <dgm:spPr/>
    </dgm:pt>
    <dgm:pt modelId="{F8219057-308E-48ED-991F-509983AE37BC}" type="pres">
      <dgm:prSet presAssocID="{C809C6E5-01C2-4958-9DC4-F449F9576FE2}" presName="aNode" presStyleLbl="fgAcc1" presStyleIdx="3" presStyleCnt="6" custScaleX="144535" custLinFactY="-26185" custLinFactNeighborX="-18318" custLinFactNeighborY="-100000">
        <dgm:presLayoutVars>
          <dgm:bulletEnabled val="1"/>
        </dgm:presLayoutVars>
      </dgm:prSet>
      <dgm:spPr/>
    </dgm:pt>
    <dgm:pt modelId="{6653ACAB-5FE1-420D-9194-75F6125B5552}" type="pres">
      <dgm:prSet presAssocID="{C809C6E5-01C2-4958-9DC4-F449F9576FE2}" presName="aSpace" presStyleCnt="0"/>
      <dgm:spPr/>
    </dgm:pt>
    <dgm:pt modelId="{BFA7C9B7-0CDB-4B08-887D-03591476915B}" type="pres">
      <dgm:prSet presAssocID="{B5B66BFC-377B-4336-A4F3-17E94E687642}" presName="aNode" presStyleLbl="fgAcc1" presStyleIdx="4" presStyleCnt="6" custScaleX="144535" custLinFactY="-26185" custLinFactNeighborX="-18318" custLinFactNeighborY="-100000">
        <dgm:presLayoutVars>
          <dgm:bulletEnabled val="1"/>
        </dgm:presLayoutVars>
      </dgm:prSet>
      <dgm:spPr/>
    </dgm:pt>
    <dgm:pt modelId="{336C1865-DDD0-4178-92D0-E074517EF672}" type="pres">
      <dgm:prSet presAssocID="{B5B66BFC-377B-4336-A4F3-17E94E687642}" presName="aSpace" presStyleCnt="0"/>
      <dgm:spPr/>
    </dgm:pt>
    <dgm:pt modelId="{84BDAE69-8D3D-4A1F-B0E1-F39377614518}" type="pres">
      <dgm:prSet presAssocID="{B6B8F0A7-7452-4E17-ADD6-10D2987C0935}" presName="aNode" presStyleLbl="fgAcc1" presStyleIdx="5" presStyleCnt="6" custScaleX="144535" custLinFactY="-26185" custLinFactNeighborX="-18318" custLinFactNeighborY="-100000">
        <dgm:presLayoutVars>
          <dgm:bulletEnabled val="1"/>
        </dgm:presLayoutVars>
      </dgm:prSet>
      <dgm:spPr/>
    </dgm:pt>
    <dgm:pt modelId="{E321561F-93D5-42AD-B0EE-DEF7BB36EAD0}" type="pres">
      <dgm:prSet presAssocID="{B6B8F0A7-7452-4E17-ADD6-10D2987C0935}" presName="aSpace" presStyleCnt="0"/>
      <dgm:spPr/>
    </dgm:pt>
  </dgm:ptLst>
  <dgm:cxnLst>
    <dgm:cxn modelId="{8E13C108-1C1C-4603-8354-6020C937E85B}" srcId="{8F30D894-8730-46B0-9268-F202DD76966A}" destId="{B5B66BFC-377B-4336-A4F3-17E94E687642}" srcOrd="4" destOrd="0" parTransId="{D317A2AA-6354-4655-8E8E-702970D9BF22}" sibTransId="{77C2DC31-2C1D-4641-8929-4A12BD670BB2}"/>
    <dgm:cxn modelId="{DF0B7414-86D4-4C87-9738-AD1000902784}" type="presOf" srcId="{8F30D894-8730-46B0-9268-F202DD76966A}" destId="{A5A9E4D9-1FEA-4F13-89B4-B22923173237}" srcOrd="0" destOrd="0" presId="urn:microsoft.com/office/officeart/2005/8/layout/pyramid2"/>
    <dgm:cxn modelId="{41D4E34C-A842-4BBF-9F73-B7B794FEA3A2}" type="presOf" srcId="{B1B3AAC4-0B90-4DC1-8F92-3F0E9D7B5B9C}" destId="{1E0338BE-8E69-41DF-8181-7DFCBCACDA0D}" srcOrd="0" destOrd="0" presId="urn:microsoft.com/office/officeart/2005/8/layout/pyramid2"/>
    <dgm:cxn modelId="{8D3F4750-BB51-486A-8FA0-C8EAA879624F}" type="presOf" srcId="{C809C6E5-01C2-4958-9DC4-F449F9576FE2}" destId="{F8219057-308E-48ED-991F-509983AE37BC}" srcOrd="0" destOrd="0" presId="urn:microsoft.com/office/officeart/2005/8/layout/pyramid2"/>
    <dgm:cxn modelId="{997DA68B-A962-4EB5-BADE-3019D35A914C}" type="presOf" srcId="{0360C615-A1DC-4856-BEA8-A32A2714F12A}" destId="{6A57E062-D8E2-4EC3-AE36-55DFE6C3DB59}" srcOrd="0" destOrd="0" presId="urn:microsoft.com/office/officeart/2005/8/layout/pyramid2"/>
    <dgm:cxn modelId="{908BBD9D-20E3-40AE-8FD5-EB8CE37B83AE}" srcId="{8F30D894-8730-46B0-9268-F202DD76966A}" destId="{0360C615-A1DC-4856-BEA8-A32A2714F12A}" srcOrd="1" destOrd="0" parTransId="{563765D6-F7E0-40C5-91E3-AD6E73863283}" sibTransId="{52455221-C514-406C-9BB4-A0726CDE54E5}"/>
    <dgm:cxn modelId="{42B56FA7-4225-4EE3-B119-7F23F6FF493B}" srcId="{8F30D894-8730-46B0-9268-F202DD76966A}" destId="{A22561D9-B750-479A-A61E-7D1E21059503}" srcOrd="2" destOrd="0" parTransId="{BBDDCC55-FFCD-48D2-AF06-80BCB12A5BBF}" sibTransId="{8118E7C5-F4EF-48D0-A30F-8122EBF9BF25}"/>
    <dgm:cxn modelId="{918990A7-AB66-489C-8354-1B214FDC2B21}" type="presOf" srcId="{B5B66BFC-377B-4336-A4F3-17E94E687642}" destId="{BFA7C9B7-0CDB-4B08-887D-03591476915B}" srcOrd="0" destOrd="0" presId="urn:microsoft.com/office/officeart/2005/8/layout/pyramid2"/>
    <dgm:cxn modelId="{F0783CAE-6406-4E10-A367-7064659348C7}" srcId="{8F30D894-8730-46B0-9268-F202DD76966A}" destId="{B6B8F0A7-7452-4E17-ADD6-10D2987C0935}" srcOrd="5" destOrd="0" parTransId="{F26483C5-FA6F-4E40-9283-B22C6147304D}" sibTransId="{151796FC-9E93-4F0D-BE34-B87D06BBA391}"/>
    <dgm:cxn modelId="{9FC7F3B1-0632-481B-BC89-A675FC441305}" srcId="{8F30D894-8730-46B0-9268-F202DD76966A}" destId="{B1B3AAC4-0B90-4DC1-8F92-3F0E9D7B5B9C}" srcOrd="0" destOrd="0" parTransId="{AB43BEDF-B321-4D3E-ADAB-74C7D7B86418}" sibTransId="{03A7BD48-400C-4930-BA80-E6F85F854B6D}"/>
    <dgm:cxn modelId="{1B33DBD3-C4E6-4314-A7AD-DEE5F96BAEC0}" type="presOf" srcId="{B6B8F0A7-7452-4E17-ADD6-10D2987C0935}" destId="{84BDAE69-8D3D-4A1F-B0E1-F39377614518}" srcOrd="0" destOrd="0" presId="urn:microsoft.com/office/officeart/2005/8/layout/pyramid2"/>
    <dgm:cxn modelId="{A60DFAD8-7EA1-42A8-8AB0-FF6438DB6F07}" type="presOf" srcId="{A22561D9-B750-479A-A61E-7D1E21059503}" destId="{88A616C8-098D-48B9-984D-025B3CCC0A13}" srcOrd="0" destOrd="0" presId="urn:microsoft.com/office/officeart/2005/8/layout/pyramid2"/>
    <dgm:cxn modelId="{DFEC51E6-B93D-44EB-A5CA-6A09860063C8}" srcId="{8F30D894-8730-46B0-9268-F202DD76966A}" destId="{C809C6E5-01C2-4958-9DC4-F449F9576FE2}" srcOrd="3" destOrd="0" parTransId="{BEBDCAFB-F2CD-4D86-BB89-9D66E803A9EF}" sibTransId="{4B5CB381-F567-4E3B-B569-8D4ED695DFCE}"/>
    <dgm:cxn modelId="{710D9FFF-F0A7-4D63-9F5A-82F0EE56A0B6}" type="presParOf" srcId="{A5A9E4D9-1FEA-4F13-89B4-B22923173237}" destId="{D3984FC1-EC4C-4F15-B388-ECE784F3D519}" srcOrd="0" destOrd="0" presId="urn:microsoft.com/office/officeart/2005/8/layout/pyramid2"/>
    <dgm:cxn modelId="{1C19FD38-03DD-411D-9D86-C012B1392379}" type="presParOf" srcId="{A5A9E4D9-1FEA-4F13-89B4-B22923173237}" destId="{7A49AEC5-2869-46F4-9192-18AA3BF4AEA1}" srcOrd="1" destOrd="0" presId="urn:microsoft.com/office/officeart/2005/8/layout/pyramid2"/>
    <dgm:cxn modelId="{F334C35F-5B54-49FE-95ED-66A34E44B346}" type="presParOf" srcId="{7A49AEC5-2869-46F4-9192-18AA3BF4AEA1}" destId="{1E0338BE-8E69-41DF-8181-7DFCBCACDA0D}" srcOrd="0" destOrd="0" presId="urn:microsoft.com/office/officeart/2005/8/layout/pyramid2"/>
    <dgm:cxn modelId="{5CEEB3F5-BB55-4394-8CA8-817463B9A5A5}" type="presParOf" srcId="{7A49AEC5-2869-46F4-9192-18AA3BF4AEA1}" destId="{91AFB461-495D-4E82-9030-2D0986C7FA7E}" srcOrd="1" destOrd="0" presId="urn:microsoft.com/office/officeart/2005/8/layout/pyramid2"/>
    <dgm:cxn modelId="{A442BDB8-E77A-4421-B2BA-9530296F32A9}" type="presParOf" srcId="{7A49AEC5-2869-46F4-9192-18AA3BF4AEA1}" destId="{6A57E062-D8E2-4EC3-AE36-55DFE6C3DB59}" srcOrd="2" destOrd="0" presId="urn:microsoft.com/office/officeart/2005/8/layout/pyramid2"/>
    <dgm:cxn modelId="{C42A4F39-D94E-4E66-95B3-47063C58A3AC}" type="presParOf" srcId="{7A49AEC5-2869-46F4-9192-18AA3BF4AEA1}" destId="{555BE364-1D09-411B-945A-3A8ED918A972}" srcOrd="3" destOrd="0" presId="urn:microsoft.com/office/officeart/2005/8/layout/pyramid2"/>
    <dgm:cxn modelId="{3B3B6713-3567-4EC3-BD59-B3C3F3A4170E}" type="presParOf" srcId="{7A49AEC5-2869-46F4-9192-18AA3BF4AEA1}" destId="{88A616C8-098D-48B9-984D-025B3CCC0A13}" srcOrd="4" destOrd="0" presId="urn:microsoft.com/office/officeart/2005/8/layout/pyramid2"/>
    <dgm:cxn modelId="{A7B21A99-796A-4E6F-9004-DE7318658492}" type="presParOf" srcId="{7A49AEC5-2869-46F4-9192-18AA3BF4AEA1}" destId="{26D8F453-C62C-4901-AAE2-F0109BBA31E1}" srcOrd="5" destOrd="0" presId="urn:microsoft.com/office/officeart/2005/8/layout/pyramid2"/>
    <dgm:cxn modelId="{B9434F2C-E0AE-4A67-B642-4C9EBE9E671D}" type="presParOf" srcId="{7A49AEC5-2869-46F4-9192-18AA3BF4AEA1}" destId="{F8219057-308E-48ED-991F-509983AE37BC}" srcOrd="6" destOrd="0" presId="urn:microsoft.com/office/officeart/2005/8/layout/pyramid2"/>
    <dgm:cxn modelId="{0AE10EA9-6120-4F42-A33C-AC2E5C563E04}" type="presParOf" srcId="{7A49AEC5-2869-46F4-9192-18AA3BF4AEA1}" destId="{6653ACAB-5FE1-420D-9194-75F6125B5552}" srcOrd="7" destOrd="0" presId="urn:microsoft.com/office/officeart/2005/8/layout/pyramid2"/>
    <dgm:cxn modelId="{8E43FF18-2BDC-48B6-9835-BABC09E4B6BF}" type="presParOf" srcId="{7A49AEC5-2869-46F4-9192-18AA3BF4AEA1}" destId="{BFA7C9B7-0CDB-4B08-887D-03591476915B}" srcOrd="8" destOrd="0" presId="urn:microsoft.com/office/officeart/2005/8/layout/pyramid2"/>
    <dgm:cxn modelId="{1B0508DD-FC57-43A9-AC07-AA6EFA118600}" type="presParOf" srcId="{7A49AEC5-2869-46F4-9192-18AA3BF4AEA1}" destId="{336C1865-DDD0-4178-92D0-E074517EF672}" srcOrd="9" destOrd="0" presId="urn:microsoft.com/office/officeart/2005/8/layout/pyramid2"/>
    <dgm:cxn modelId="{A1F3DCBD-9238-43D6-9D2D-309ECC62774A}" type="presParOf" srcId="{7A49AEC5-2869-46F4-9192-18AA3BF4AEA1}" destId="{84BDAE69-8D3D-4A1F-B0E1-F39377614518}" srcOrd="10" destOrd="0" presId="urn:microsoft.com/office/officeart/2005/8/layout/pyramid2"/>
    <dgm:cxn modelId="{D9AFCEE6-4948-4E7A-8D77-09CFF362AF76}" type="presParOf" srcId="{7A49AEC5-2869-46F4-9192-18AA3BF4AEA1}" destId="{E321561F-93D5-42AD-B0EE-DEF7BB36EAD0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3AE9241-C043-4C4D-B7C3-920CD3FDF89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1AED781-8C26-4995-9D2F-8D9C9EEA17B2}">
      <dgm:prSet phldrT="[Текст]" custT="1"/>
      <dgm:spPr/>
      <dgm:t>
        <a:bodyPr/>
        <a:lstStyle/>
        <a:p>
          <a:r>
            <a:rPr lang="ru-RU" sz="1800" b="1" dirty="0"/>
            <a:t>Стратегия и Управление</a:t>
          </a:r>
          <a:endParaRPr lang="ru-RU" sz="1100" b="1" dirty="0"/>
        </a:p>
      </dgm:t>
    </dgm:pt>
    <dgm:pt modelId="{48DDEB57-35E2-460B-824C-F10EA8704990}" type="parTrans" cxnId="{362EA796-1608-4318-8A01-D5A0B9754AFB}">
      <dgm:prSet/>
      <dgm:spPr/>
      <dgm:t>
        <a:bodyPr/>
        <a:lstStyle/>
        <a:p>
          <a:endParaRPr lang="ru-RU"/>
        </a:p>
      </dgm:t>
    </dgm:pt>
    <dgm:pt modelId="{922C00F3-416B-4E95-BA13-7EAE8CBC8AB5}" type="sibTrans" cxnId="{362EA796-1608-4318-8A01-D5A0B9754AFB}">
      <dgm:prSet/>
      <dgm:spPr/>
      <dgm:t>
        <a:bodyPr/>
        <a:lstStyle/>
        <a:p>
          <a:endParaRPr lang="ru-RU"/>
        </a:p>
      </dgm:t>
    </dgm:pt>
    <dgm:pt modelId="{E6EC8DD4-0FA2-47B3-B20C-6C006E41FA3B}">
      <dgm:prSet phldrT="[Текст]" custT="1"/>
      <dgm:spPr/>
      <dgm:t>
        <a:bodyPr/>
        <a:lstStyle/>
        <a:p>
          <a:pPr algn="l"/>
          <a:r>
            <a:rPr lang="ru-RU" sz="1400" b="1" dirty="0">
              <a:solidFill>
                <a:srgbClr val="002060"/>
              </a:solidFill>
            </a:rPr>
            <a:t> Управление организацией </a:t>
          </a:r>
          <a:r>
            <a:rPr lang="ru-RU" sz="1400" b="1" dirty="0">
              <a:solidFill>
                <a:srgbClr val="002060"/>
              </a:solidFill>
              <a:latin typeface="Bookman Old Style"/>
            </a:rPr>
            <a:t>• </a:t>
          </a:r>
          <a:r>
            <a:rPr lang="ru-RU" sz="1400" b="1" dirty="0">
              <a:solidFill>
                <a:srgbClr val="002060"/>
              </a:solidFill>
            </a:rPr>
            <a:t>Кадровый  резерв  </a:t>
          </a:r>
          <a:r>
            <a:rPr lang="ru-RU" sz="1400" b="1" dirty="0">
              <a:solidFill>
                <a:srgbClr val="002060"/>
              </a:solidFill>
              <a:latin typeface="Bookman Old Style"/>
            </a:rPr>
            <a:t>• </a:t>
          </a:r>
          <a:r>
            <a:rPr lang="ru-RU" sz="1400" b="1" dirty="0">
              <a:solidFill>
                <a:srgbClr val="002060"/>
              </a:solidFill>
            </a:rPr>
            <a:t>Социальный  менеджмент  </a:t>
          </a:r>
          <a:br>
            <a:rPr lang="ru-RU" sz="1400" b="1" dirty="0">
              <a:solidFill>
                <a:srgbClr val="002060"/>
              </a:solidFill>
            </a:rPr>
          </a:br>
          <a:r>
            <a:rPr lang="ru-RU" sz="1400" b="1" dirty="0">
              <a:solidFill>
                <a:srgbClr val="002060"/>
              </a:solidFill>
              <a:latin typeface="Bookman Old Style"/>
            </a:rPr>
            <a:t>• </a:t>
          </a:r>
          <a:r>
            <a:rPr lang="ru-RU" sz="1400" b="1" dirty="0">
              <a:solidFill>
                <a:srgbClr val="002060"/>
              </a:solidFill>
            </a:rPr>
            <a:t>Управление изменениями  </a:t>
          </a:r>
          <a:r>
            <a:rPr lang="ru-RU" sz="1400" b="1" dirty="0">
              <a:solidFill>
                <a:srgbClr val="002060"/>
              </a:solidFill>
              <a:latin typeface="Bookman Old Style"/>
            </a:rPr>
            <a:t>• </a:t>
          </a:r>
          <a:r>
            <a:rPr lang="ru-RU" sz="1400" b="1" dirty="0">
              <a:solidFill>
                <a:srgbClr val="002060"/>
              </a:solidFill>
            </a:rPr>
            <a:t>Развитие кадров </a:t>
          </a:r>
          <a:r>
            <a:rPr lang="ru-RU" sz="1400" b="1" dirty="0">
              <a:solidFill>
                <a:srgbClr val="002060"/>
              </a:solidFill>
              <a:latin typeface="Bookman Old Style"/>
            </a:rPr>
            <a:t>• </a:t>
          </a:r>
          <a:r>
            <a:rPr lang="ru-RU" sz="1400" b="1" dirty="0" err="1">
              <a:solidFill>
                <a:srgbClr val="002060"/>
              </a:solidFill>
            </a:rPr>
            <a:t>Форсайт-технологии</a:t>
          </a:r>
          <a:endParaRPr lang="ru-RU" sz="1400" b="1" dirty="0">
            <a:solidFill>
              <a:srgbClr val="002060"/>
            </a:solidFill>
          </a:endParaRPr>
        </a:p>
        <a:p>
          <a:pPr algn="l"/>
          <a:endParaRPr lang="ru-RU" sz="1400" dirty="0">
            <a:solidFill>
              <a:srgbClr val="002060"/>
            </a:solidFill>
          </a:endParaRPr>
        </a:p>
      </dgm:t>
    </dgm:pt>
    <dgm:pt modelId="{81A92E68-098C-49DA-9B3C-8A1E38493541}" type="parTrans" cxnId="{89C54384-A577-40CC-921E-451C3BAD8873}">
      <dgm:prSet/>
      <dgm:spPr/>
      <dgm:t>
        <a:bodyPr/>
        <a:lstStyle/>
        <a:p>
          <a:endParaRPr lang="ru-RU"/>
        </a:p>
      </dgm:t>
    </dgm:pt>
    <dgm:pt modelId="{23EECE80-1D19-4F54-844A-6053DD4CF225}" type="sibTrans" cxnId="{89C54384-A577-40CC-921E-451C3BAD8873}">
      <dgm:prSet/>
      <dgm:spPr/>
      <dgm:t>
        <a:bodyPr/>
        <a:lstStyle/>
        <a:p>
          <a:endParaRPr lang="ru-RU"/>
        </a:p>
      </dgm:t>
    </dgm:pt>
    <dgm:pt modelId="{3F06822A-6BDC-439F-A370-8B98C5EBD372}">
      <dgm:prSet phldrT="[Текст]" custT="1"/>
      <dgm:spPr/>
      <dgm:t>
        <a:bodyPr/>
        <a:lstStyle/>
        <a:p>
          <a:r>
            <a:rPr lang="ru-RU" sz="1800" b="1" dirty="0"/>
            <a:t>Лидерство</a:t>
          </a:r>
          <a:endParaRPr lang="ru-RU" sz="1100" b="1" dirty="0"/>
        </a:p>
      </dgm:t>
    </dgm:pt>
    <dgm:pt modelId="{32797FA3-BDC8-4E7E-A365-85B6D4D2ADD9}" type="parTrans" cxnId="{FC6750E9-2635-4E92-A75C-65F59EC1248D}">
      <dgm:prSet/>
      <dgm:spPr/>
      <dgm:t>
        <a:bodyPr/>
        <a:lstStyle/>
        <a:p>
          <a:endParaRPr lang="ru-RU"/>
        </a:p>
      </dgm:t>
    </dgm:pt>
    <dgm:pt modelId="{4218C97B-1CD4-4B38-9A03-E8C3D9BC53A5}" type="sibTrans" cxnId="{FC6750E9-2635-4E92-A75C-65F59EC1248D}">
      <dgm:prSet/>
      <dgm:spPr/>
      <dgm:t>
        <a:bodyPr/>
        <a:lstStyle/>
        <a:p>
          <a:endParaRPr lang="ru-RU"/>
        </a:p>
      </dgm:t>
    </dgm:pt>
    <dgm:pt modelId="{D5842D82-C4CC-4092-BF21-B59A7330F214}">
      <dgm:prSet phldrT="[Текст]" custT="1"/>
      <dgm:spPr/>
      <dgm:t>
        <a:bodyPr/>
        <a:lstStyle/>
        <a:p>
          <a:pPr algn="l"/>
          <a:r>
            <a:rPr lang="ru-RU" sz="1400" b="1" dirty="0">
              <a:solidFill>
                <a:srgbClr val="002060"/>
              </a:solidFill>
            </a:rPr>
            <a:t>Современный менеджмент </a:t>
          </a:r>
          <a:r>
            <a:rPr lang="ru-RU" sz="1400" b="1" dirty="0">
              <a:solidFill>
                <a:srgbClr val="002060"/>
              </a:solidFill>
              <a:latin typeface="Bookman Old Style"/>
            </a:rPr>
            <a:t>• </a:t>
          </a:r>
          <a:r>
            <a:rPr lang="ru-RU" sz="1400" b="1" dirty="0">
              <a:solidFill>
                <a:srgbClr val="002060"/>
              </a:solidFill>
            </a:rPr>
            <a:t>Лидерство в  организации </a:t>
          </a:r>
          <a:r>
            <a:rPr lang="ru-RU" sz="1400" b="1" dirty="0">
              <a:solidFill>
                <a:srgbClr val="002060"/>
              </a:solidFill>
              <a:latin typeface="Bookman Old Style"/>
            </a:rPr>
            <a:t>• </a:t>
          </a:r>
          <a:r>
            <a:rPr lang="ru-RU" sz="1400" b="1" dirty="0">
              <a:solidFill>
                <a:srgbClr val="002060"/>
              </a:solidFill>
            </a:rPr>
            <a:t>Эффективная коммуникация </a:t>
          </a:r>
          <a:r>
            <a:rPr lang="ru-RU" sz="1400" b="1" dirty="0">
              <a:solidFill>
                <a:srgbClr val="002060"/>
              </a:solidFill>
              <a:latin typeface="Bookman Old Style"/>
            </a:rPr>
            <a:t>• </a:t>
          </a:r>
          <a:r>
            <a:rPr lang="ru-RU" sz="1400" b="1" dirty="0">
              <a:solidFill>
                <a:srgbClr val="002060"/>
              </a:solidFill>
            </a:rPr>
            <a:t>Переговоры/презентации </a:t>
          </a:r>
          <a:r>
            <a:rPr lang="ru-RU" sz="1400" b="1" dirty="0">
              <a:solidFill>
                <a:srgbClr val="002060"/>
              </a:solidFill>
              <a:latin typeface="Bookman Old Style"/>
            </a:rPr>
            <a:t>• </a:t>
          </a:r>
          <a:r>
            <a:rPr lang="ru-RU" sz="1400" b="1" dirty="0">
              <a:solidFill>
                <a:srgbClr val="002060"/>
              </a:solidFill>
            </a:rPr>
            <a:t>Тайм-менеджмент </a:t>
          </a:r>
          <a:r>
            <a:rPr lang="ru-RU" sz="1400" b="1" dirty="0">
              <a:solidFill>
                <a:srgbClr val="002060"/>
              </a:solidFill>
              <a:latin typeface="Bookman Old Style"/>
            </a:rPr>
            <a:t>• </a:t>
          </a:r>
          <a:r>
            <a:rPr lang="ru-RU" sz="1400" b="1" dirty="0">
              <a:solidFill>
                <a:srgbClr val="002060"/>
              </a:solidFill>
            </a:rPr>
            <a:t>Мотивация</a:t>
          </a:r>
        </a:p>
        <a:p>
          <a:pPr algn="l"/>
          <a:endParaRPr lang="ru-RU" sz="1400" b="1" dirty="0">
            <a:solidFill>
              <a:srgbClr val="002060"/>
            </a:solidFill>
          </a:endParaRPr>
        </a:p>
      </dgm:t>
    </dgm:pt>
    <dgm:pt modelId="{29948DCB-EA02-4FC0-B418-EE09A99B9C2D}" type="parTrans" cxnId="{7E3847D2-0A15-4ED8-9647-52F854A0AE27}">
      <dgm:prSet/>
      <dgm:spPr/>
      <dgm:t>
        <a:bodyPr/>
        <a:lstStyle/>
        <a:p>
          <a:endParaRPr lang="ru-RU"/>
        </a:p>
      </dgm:t>
    </dgm:pt>
    <dgm:pt modelId="{26666255-5283-47E2-9CAE-8C74F7230C30}" type="sibTrans" cxnId="{7E3847D2-0A15-4ED8-9647-52F854A0AE27}">
      <dgm:prSet/>
      <dgm:spPr/>
      <dgm:t>
        <a:bodyPr/>
        <a:lstStyle/>
        <a:p>
          <a:endParaRPr lang="ru-RU"/>
        </a:p>
      </dgm:t>
    </dgm:pt>
    <dgm:pt modelId="{0B42FECE-4BD3-4F72-AEE8-2C56DBA09185}">
      <dgm:prSet phldrT="[Текст]" custT="1"/>
      <dgm:spPr/>
      <dgm:t>
        <a:bodyPr/>
        <a:lstStyle/>
        <a:p>
          <a:r>
            <a:rPr lang="ru-RU" sz="1800" b="1" dirty="0"/>
            <a:t>Управление проектами</a:t>
          </a:r>
        </a:p>
      </dgm:t>
    </dgm:pt>
    <dgm:pt modelId="{C818948F-5700-44EF-AF99-F2DD0117BA52}" type="parTrans" cxnId="{54E59C00-7205-469D-B5FD-1AC68CD83059}">
      <dgm:prSet/>
      <dgm:spPr/>
      <dgm:t>
        <a:bodyPr/>
        <a:lstStyle/>
        <a:p>
          <a:endParaRPr lang="ru-RU"/>
        </a:p>
      </dgm:t>
    </dgm:pt>
    <dgm:pt modelId="{3FD2962D-5F31-49B9-9229-E9A9DD505E43}" type="sibTrans" cxnId="{54E59C00-7205-469D-B5FD-1AC68CD83059}">
      <dgm:prSet/>
      <dgm:spPr/>
      <dgm:t>
        <a:bodyPr/>
        <a:lstStyle/>
        <a:p>
          <a:endParaRPr lang="ru-RU"/>
        </a:p>
      </dgm:t>
    </dgm:pt>
    <dgm:pt modelId="{B6B4CA36-7AC5-4307-B27F-47C467E5C791}">
      <dgm:prSet phldrT="[Текст]" custT="1"/>
      <dgm:spPr/>
      <dgm:t>
        <a:bodyPr/>
        <a:lstStyle/>
        <a:p>
          <a:r>
            <a:rPr lang="ru-RU" sz="1400" b="1" dirty="0">
              <a:solidFill>
                <a:srgbClr val="002060"/>
              </a:solidFill>
            </a:rPr>
            <a:t> Методология проектирования </a:t>
          </a:r>
          <a:r>
            <a:rPr lang="ru-RU" sz="1400" b="1" dirty="0">
              <a:solidFill>
                <a:srgbClr val="002060"/>
              </a:solidFill>
              <a:latin typeface="Bookman Old Style"/>
            </a:rPr>
            <a:t>• </a:t>
          </a:r>
          <a:r>
            <a:rPr lang="ru-RU" sz="1400" b="1" dirty="0">
              <a:solidFill>
                <a:srgbClr val="002060"/>
              </a:solidFill>
            </a:rPr>
            <a:t>Определение среды </a:t>
          </a:r>
          <a:r>
            <a:rPr lang="ru-RU" sz="1400" b="1" dirty="0">
              <a:solidFill>
                <a:srgbClr val="002060"/>
              </a:solidFill>
              <a:latin typeface="Bookman Old Style"/>
            </a:rPr>
            <a:t>• </a:t>
          </a:r>
          <a:r>
            <a:rPr lang="ru-RU" sz="1400" b="1" dirty="0">
              <a:solidFill>
                <a:srgbClr val="002060"/>
              </a:solidFill>
            </a:rPr>
            <a:t>Развитие команды </a:t>
          </a:r>
          <a:br>
            <a:rPr lang="ru-RU" sz="1400" b="1" dirty="0">
              <a:solidFill>
                <a:srgbClr val="002060"/>
              </a:solidFill>
            </a:rPr>
          </a:br>
          <a:r>
            <a:rPr lang="ru-RU" sz="1400" b="1" dirty="0">
              <a:solidFill>
                <a:srgbClr val="002060"/>
              </a:solidFill>
              <a:latin typeface="Bookman Old Style"/>
            </a:rPr>
            <a:t>• </a:t>
          </a:r>
          <a:r>
            <a:rPr lang="ru-RU" sz="1400" b="1" dirty="0">
              <a:solidFill>
                <a:srgbClr val="002060"/>
              </a:solidFill>
            </a:rPr>
            <a:t>Управление ресурсами </a:t>
          </a:r>
          <a:r>
            <a:rPr lang="ru-RU" sz="1400" b="1" dirty="0">
              <a:solidFill>
                <a:srgbClr val="002060"/>
              </a:solidFill>
              <a:latin typeface="Bookman Old Style"/>
            </a:rPr>
            <a:t>• </a:t>
          </a:r>
          <a:r>
            <a:rPr lang="ru-RU" sz="1400" b="1" dirty="0">
              <a:solidFill>
                <a:srgbClr val="002060"/>
              </a:solidFill>
            </a:rPr>
            <a:t>Мониторинг и аналитика </a:t>
          </a:r>
        </a:p>
      </dgm:t>
    </dgm:pt>
    <dgm:pt modelId="{2F788D7E-C85D-4964-AB32-1E94B6825399}" type="parTrans" cxnId="{184685D4-8C8A-4BE4-BAC7-B1EBE788A5CB}">
      <dgm:prSet/>
      <dgm:spPr/>
      <dgm:t>
        <a:bodyPr/>
        <a:lstStyle/>
        <a:p>
          <a:endParaRPr lang="ru-RU"/>
        </a:p>
      </dgm:t>
    </dgm:pt>
    <dgm:pt modelId="{699EBD4B-64FB-4ACC-A385-D58A48296954}" type="sibTrans" cxnId="{184685D4-8C8A-4BE4-BAC7-B1EBE788A5CB}">
      <dgm:prSet/>
      <dgm:spPr/>
      <dgm:t>
        <a:bodyPr/>
        <a:lstStyle/>
        <a:p>
          <a:endParaRPr lang="ru-RU"/>
        </a:p>
      </dgm:t>
    </dgm:pt>
    <dgm:pt modelId="{099A511E-05AB-434C-BF4B-AD929143FF58}">
      <dgm:prSet phldrT="[Текст]" custT="1"/>
      <dgm:spPr/>
      <dgm:t>
        <a:bodyPr/>
        <a:lstStyle/>
        <a:p>
          <a:r>
            <a:rPr lang="ru-RU" sz="1800" b="1" dirty="0"/>
            <a:t>Офис-менеджмент</a:t>
          </a:r>
        </a:p>
      </dgm:t>
    </dgm:pt>
    <dgm:pt modelId="{467BEF9C-8708-4A40-9454-B5473B1CD6A5}" type="parTrans" cxnId="{34237F1E-DED2-4F5C-9AD1-557B39D7E537}">
      <dgm:prSet/>
      <dgm:spPr/>
      <dgm:t>
        <a:bodyPr/>
        <a:lstStyle/>
        <a:p>
          <a:endParaRPr lang="ru-RU"/>
        </a:p>
      </dgm:t>
    </dgm:pt>
    <dgm:pt modelId="{128AEA78-D715-4488-9CF2-1287DBE0401C}" type="sibTrans" cxnId="{34237F1E-DED2-4F5C-9AD1-557B39D7E537}">
      <dgm:prSet/>
      <dgm:spPr/>
      <dgm:t>
        <a:bodyPr/>
        <a:lstStyle/>
        <a:p>
          <a:endParaRPr lang="ru-RU"/>
        </a:p>
      </dgm:t>
    </dgm:pt>
    <dgm:pt modelId="{2BE974D7-4F70-4847-9B62-B934FA234E96}">
      <dgm:prSet phldrT="[Текст]" custT="1"/>
      <dgm:spPr/>
      <dgm:t>
        <a:bodyPr/>
        <a:lstStyle/>
        <a:p>
          <a:r>
            <a:rPr lang="ru-RU" sz="1400" b="1" dirty="0">
              <a:solidFill>
                <a:srgbClr val="002060"/>
              </a:solidFill>
            </a:rPr>
            <a:t>Администрирование </a:t>
          </a:r>
          <a:r>
            <a:rPr lang="ru-RU" sz="1400" b="1" dirty="0">
              <a:solidFill>
                <a:srgbClr val="002060"/>
              </a:solidFill>
              <a:latin typeface="Bookman Old Style"/>
            </a:rPr>
            <a:t>• </a:t>
          </a:r>
          <a:r>
            <a:rPr lang="ru-RU" sz="1400" b="1" dirty="0">
              <a:solidFill>
                <a:srgbClr val="002060"/>
              </a:solidFill>
            </a:rPr>
            <a:t>Операционная эффективность  </a:t>
          </a:r>
          <a:r>
            <a:rPr lang="ru-RU" sz="1400" b="1" dirty="0">
              <a:solidFill>
                <a:srgbClr val="002060"/>
              </a:solidFill>
              <a:latin typeface="Bookman Old Style"/>
            </a:rPr>
            <a:t>• </a:t>
          </a:r>
          <a:r>
            <a:rPr lang="ru-RU" sz="1400" b="1" dirty="0">
              <a:solidFill>
                <a:srgbClr val="002060"/>
              </a:solidFill>
            </a:rPr>
            <a:t>Корпоративная культура </a:t>
          </a:r>
          <a:br>
            <a:rPr lang="ru-RU" sz="1400" b="1" dirty="0">
              <a:solidFill>
                <a:srgbClr val="002060"/>
              </a:solidFill>
            </a:rPr>
          </a:br>
          <a:r>
            <a:rPr lang="ru-RU" sz="1400" b="1" dirty="0">
              <a:solidFill>
                <a:srgbClr val="002060"/>
              </a:solidFill>
              <a:latin typeface="Bookman Old Style"/>
            </a:rPr>
            <a:t>• </a:t>
          </a:r>
          <a:r>
            <a:rPr lang="ru-RU" sz="1400" b="1" dirty="0">
              <a:solidFill>
                <a:srgbClr val="002060"/>
              </a:solidFill>
            </a:rPr>
            <a:t>Эмоциональный интеллект  </a:t>
          </a:r>
          <a:r>
            <a:rPr lang="ru-RU" sz="1400" b="1" dirty="0">
              <a:solidFill>
                <a:srgbClr val="002060"/>
              </a:solidFill>
              <a:latin typeface="Bookman Old Style"/>
            </a:rPr>
            <a:t>• </a:t>
          </a:r>
          <a:r>
            <a:rPr lang="ru-RU" sz="1400" b="1" dirty="0">
              <a:solidFill>
                <a:srgbClr val="002060"/>
              </a:solidFill>
            </a:rPr>
            <a:t>Управление спорами и конфликтами</a:t>
          </a:r>
        </a:p>
      </dgm:t>
    </dgm:pt>
    <dgm:pt modelId="{9DB6A792-163E-41D1-ACE0-458B1D2547C3}" type="parTrans" cxnId="{5592AD3C-0327-4BA3-B818-AAB2DA38AB5A}">
      <dgm:prSet/>
      <dgm:spPr/>
      <dgm:t>
        <a:bodyPr/>
        <a:lstStyle/>
        <a:p>
          <a:endParaRPr lang="ru-RU"/>
        </a:p>
      </dgm:t>
    </dgm:pt>
    <dgm:pt modelId="{850AA294-5341-4002-BB52-03930F163692}" type="sibTrans" cxnId="{5592AD3C-0327-4BA3-B818-AAB2DA38AB5A}">
      <dgm:prSet/>
      <dgm:spPr/>
      <dgm:t>
        <a:bodyPr/>
        <a:lstStyle/>
        <a:p>
          <a:endParaRPr lang="ru-RU"/>
        </a:p>
      </dgm:t>
    </dgm:pt>
    <dgm:pt modelId="{EBA63A3E-F5D8-44E4-A161-ACD7FB482880}" type="pres">
      <dgm:prSet presAssocID="{B3AE9241-C043-4C4D-B7C3-920CD3FDF891}" presName="linear" presStyleCnt="0">
        <dgm:presLayoutVars>
          <dgm:dir/>
          <dgm:animLvl val="lvl"/>
          <dgm:resizeHandles val="exact"/>
        </dgm:presLayoutVars>
      </dgm:prSet>
      <dgm:spPr/>
    </dgm:pt>
    <dgm:pt modelId="{537A5EFD-A10F-40F7-823F-1A73C2019CD2}" type="pres">
      <dgm:prSet presAssocID="{01AED781-8C26-4995-9D2F-8D9C9EEA17B2}" presName="parentLin" presStyleCnt="0"/>
      <dgm:spPr/>
    </dgm:pt>
    <dgm:pt modelId="{E79438F1-FF4A-4891-9C31-677A40AA0EC7}" type="pres">
      <dgm:prSet presAssocID="{01AED781-8C26-4995-9D2F-8D9C9EEA17B2}" presName="parentLeftMargin" presStyleLbl="node1" presStyleIdx="0" presStyleCnt="4"/>
      <dgm:spPr/>
    </dgm:pt>
    <dgm:pt modelId="{F8C80CE4-4C0D-4CA4-B2A6-C9ED97E2D100}" type="pres">
      <dgm:prSet presAssocID="{01AED781-8C26-4995-9D2F-8D9C9EEA17B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A88EE5E-8FE9-438B-868C-810E4740874B}" type="pres">
      <dgm:prSet presAssocID="{01AED781-8C26-4995-9D2F-8D9C9EEA17B2}" presName="negativeSpace" presStyleCnt="0"/>
      <dgm:spPr/>
    </dgm:pt>
    <dgm:pt modelId="{A2622782-E8A2-44BF-A696-A74E77EA0755}" type="pres">
      <dgm:prSet presAssocID="{01AED781-8C26-4995-9D2F-8D9C9EEA17B2}" presName="childText" presStyleLbl="conFgAcc1" presStyleIdx="0" presStyleCnt="4">
        <dgm:presLayoutVars>
          <dgm:bulletEnabled val="1"/>
        </dgm:presLayoutVars>
      </dgm:prSet>
      <dgm:spPr/>
    </dgm:pt>
    <dgm:pt modelId="{2F03FE4F-EAEF-4DCF-BDA7-56E1405CD021}" type="pres">
      <dgm:prSet presAssocID="{922C00F3-416B-4E95-BA13-7EAE8CBC8AB5}" presName="spaceBetweenRectangles" presStyleCnt="0"/>
      <dgm:spPr/>
    </dgm:pt>
    <dgm:pt modelId="{4E980A83-B611-412C-BE87-567EA861F3BB}" type="pres">
      <dgm:prSet presAssocID="{3F06822A-6BDC-439F-A370-8B98C5EBD372}" presName="parentLin" presStyleCnt="0"/>
      <dgm:spPr/>
    </dgm:pt>
    <dgm:pt modelId="{F262DDFF-EA28-4F89-9E9E-1C5128474B57}" type="pres">
      <dgm:prSet presAssocID="{3F06822A-6BDC-439F-A370-8B98C5EBD372}" presName="parentLeftMargin" presStyleLbl="node1" presStyleIdx="0" presStyleCnt="4"/>
      <dgm:spPr/>
    </dgm:pt>
    <dgm:pt modelId="{A2FC1044-1B9F-45C6-A9F9-60AB2A550CCE}" type="pres">
      <dgm:prSet presAssocID="{3F06822A-6BDC-439F-A370-8B98C5EBD37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1C254B3-9A7E-4C9C-811D-B402173AAC9C}" type="pres">
      <dgm:prSet presAssocID="{3F06822A-6BDC-439F-A370-8B98C5EBD372}" presName="negativeSpace" presStyleCnt="0"/>
      <dgm:spPr/>
    </dgm:pt>
    <dgm:pt modelId="{E7F78509-8162-49B1-A406-BA262CD99170}" type="pres">
      <dgm:prSet presAssocID="{3F06822A-6BDC-439F-A370-8B98C5EBD372}" presName="childText" presStyleLbl="conFgAcc1" presStyleIdx="1" presStyleCnt="4" custLinFactNeighborX="-962" custLinFactNeighborY="37179">
        <dgm:presLayoutVars>
          <dgm:bulletEnabled val="1"/>
        </dgm:presLayoutVars>
      </dgm:prSet>
      <dgm:spPr/>
    </dgm:pt>
    <dgm:pt modelId="{C9E3B6EB-DFA6-4AFC-87A7-8FC08365866A}" type="pres">
      <dgm:prSet presAssocID="{4218C97B-1CD4-4B38-9A03-E8C3D9BC53A5}" presName="spaceBetweenRectangles" presStyleCnt="0"/>
      <dgm:spPr/>
    </dgm:pt>
    <dgm:pt modelId="{BDAE5FCC-FF84-4AB3-9C55-FE219CCE3999}" type="pres">
      <dgm:prSet presAssocID="{0B42FECE-4BD3-4F72-AEE8-2C56DBA09185}" presName="parentLin" presStyleCnt="0"/>
      <dgm:spPr/>
    </dgm:pt>
    <dgm:pt modelId="{8C64A136-EF5B-430C-BB49-40F20A7C856E}" type="pres">
      <dgm:prSet presAssocID="{0B42FECE-4BD3-4F72-AEE8-2C56DBA09185}" presName="parentLeftMargin" presStyleLbl="node1" presStyleIdx="1" presStyleCnt="4"/>
      <dgm:spPr/>
    </dgm:pt>
    <dgm:pt modelId="{68FE6ADF-F089-43A9-90EA-F5790661AA66}" type="pres">
      <dgm:prSet presAssocID="{0B42FECE-4BD3-4F72-AEE8-2C56DBA0918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066917B-828E-447F-A2A2-EB31DA615DA9}" type="pres">
      <dgm:prSet presAssocID="{0B42FECE-4BD3-4F72-AEE8-2C56DBA09185}" presName="negativeSpace" presStyleCnt="0"/>
      <dgm:spPr/>
    </dgm:pt>
    <dgm:pt modelId="{F5AAE2A1-A97E-491B-886E-BFD5B42D2ECF}" type="pres">
      <dgm:prSet presAssocID="{0B42FECE-4BD3-4F72-AEE8-2C56DBA09185}" presName="childText" presStyleLbl="conFgAcc1" presStyleIdx="2" presStyleCnt="4">
        <dgm:presLayoutVars>
          <dgm:bulletEnabled val="1"/>
        </dgm:presLayoutVars>
      </dgm:prSet>
      <dgm:spPr/>
    </dgm:pt>
    <dgm:pt modelId="{D8DE5637-F913-4F74-9E03-FC01FD4B2660}" type="pres">
      <dgm:prSet presAssocID="{3FD2962D-5F31-49B9-9229-E9A9DD505E43}" presName="spaceBetweenRectangles" presStyleCnt="0"/>
      <dgm:spPr/>
    </dgm:pt>
    <dgm:pt modelId="{44CF39DE-ADE3-47C6-858C-97D07A2F60A8}" type="pres">
      <dgm:prSet presAssocID="{099A511E-05AB-434C-BF4B-AD929143FF58}" presName="parentLin" presStyleCnt="0"/>
      <dgm:spPr/>
    </dgm:pt>
    <dgm:pt modelId="{D344B734-FEE1-49B5-9538-C50B8785A437}" type="pres">
      <dgm:prSet presAssocID="{099A511E-05AB-434C-BF4B-AD929143FF58}" presName="parentLeftMargin" presStyleLbl="node1" presStyleIdx="2" presStyleCnt="4"/>
      <dgm:spPr/>
    </dgm:pt>
    <dgm:pt modelId="{0E38D436-E46E-414B-8E88-A70DED1CDC00}" type="pres">
      <dgm:prSet presAssocID="{099A511E-05AB-434C-BF4B-AD929143FF58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F1B08888-594D-441D-9CDA-88F6E468BE11}" type="pres">
      <dgm:prSet presAssocID="{099A511E-05AB-434C-BF4B-AD929143FF58}" presName="negativeSpace" presStyleCnt="0"/>
      <dgm:spPr/>
    </dgm:pt>
    <dgm:pt modelId="{14107A18-5734-4CCC-BBA1-BDE340E31BDE}" type="pres">
      <dgm:prSet presAssocID="{099A511E-05AB-434C-BF4B-AD929143FF58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54E59C00-7205-469D-B5FD-1AC68CD83059}" srcId="{B3AE9241-C043-4C4D-B7C3-920CD3FDF891}" destId="{0B42FECE-4BD3-4F72-AEE8-2C56DBA09185}" srcOrd="2" destOrd="0" parTransId="{C818948F-5700-44EF-AF99-F2DD0117BA52}" sibTransId="{3FD2962D-5F31-49B9-9229-E9A9DD505E43}"/>
    <dgm:cxn modelId="{2CDD9501-8335-459D-BC50-3D92C5823A61}" type="presOf" srcId="{01AED781-8C26-4995-9D2F-8D9C9EEA17B2}" destId="{E79438F1-FF4A-4891-9C31-677A40AA0EC7}" srcOrd="0" destOrd="0" presId="urn:microsoft.com/office/officeart/2005/8/layout/list1"/>
    <dgm:cxn modelId="{2D2DB115-A99F-4DCD-8D4E-9A7FCC32C518}" type="presOf" srcId="{01AED781-8C26-4995-9D2F-8D9C9EEA17B2}" destId="{F8C80CE4-4C0D-4CA4-B2A6-C9ED97E2D100}" srcOrd="1" destOrd="0" presId="urn:microsoft.com/office/officeart/2005/8/layout/list1"/>
    <dgm:cxn modelId="{34237F1E-DED2-4F5C-9AD1-557B39D7E537}" srcId="{B3AE9241-C043-4C4D-B7C3-920CD3FDF891}" destId="{099A511E-05AB-434C-BF4B-AD929143FF58}" srcOrd="3" destOrd="0" parTransId="{467BEF9C-8708-4A40-9454-B5473B1CD6A5}" sibTransId="{128AEA78-D715-4488-9CF2-1287DBE0401C}"/>
    <dgm:cxn modelId="{FE8D872B-8982-4951-A815-B9F2065457AA}" type="presOf" srcId="{E6EC8DD4-0FA2-47B3-B20C-6C006E41FA3B}" destId="{A2622782-E8A2-44BF-A696-A74E77EA0755}" srcOrd="0" destOrd="0" presId="urn:microsoft.com/office/officeart/2005/8/layout/list1"/>
    <dgm:cxn modelId="{5592AD3C-0327-4BA3-B818-AAB2DA38AB5A}" srcId="{099A511E-05AB-434C-BF4B-AD929143FF58}" destId="{2BE974D7-4F70-4847-9B62-B934FA234E96}" srcOrd="0" destOrd="0" parTransId="{9DB6A792-163E-41D1-ACE0-458B1D2547C3}" sibTransId="{850AA294-5341-4002-BB52-03930F163692}"/>
    <dgm:cxn modelId="{A0329561-5F97-443B-89DC-33E353646524}" type="presOf" srcId="{0B42FECE-4BD3-4F72-AEE8-2C56DBA09185}" destId="{8C64A136-EF5B-430C-BB49-40F20A7C856E}" srcOrd="0" destOrd="0" presId="urn:microsoft.com/office/officeart/2005/8/layout/list1"/>
    <dgm:cxn modelId="{523E3347-BB39-4A76-AB2C-C3D8354EFAA7}" type="presOf" srcId="{3F06822A-6BDC-439F-A370-8B98C5EBD372}" destId="{F262DDFF-EA28-4F89-9E9E-1C5128474B57}" srcOrd="0" destOrd="0" presId="urn:microsoft.com/office/officeart/2005/8/layout/list1"/>
    <dgm:cxn modelId="{99DA3149-0E6D-4F64-8E0E-23641F4CB8C4}" type="presOf" srcId="{3F06822A-6BDC-439F-A370-8B98C5EBD372}" destId="{A2FC1044-1B9F-45C6-A9F9-60AB2A550CCE}" srcOrd="1" destOrd="0" presId="urn:microsoft.com/office/officeart/2005/8/layout/list1"/>
    <dgm:cxn modelId="{CE7FE355-86ED-4B2F-AFD1-7258BBA057A3}" type="presOf" srcId="{2BE974D7-4F70-4847-9B62-B934FA234E96}" destId="{14107A18-5734-4CCC-BBA1-BDE340E31BDE}" srcOrd="0" destOrd="0" presId="urn:microsoft.com/office/officeart/2005/8/layout/list1"/>
    <dgm:cxn modelId="{018ED377-5FB7-4A9B-9ED7-21C8A6B76753}" type="presOf" srcId="{0B42FECE-4BD3-4F72-AEE8-2C56DBA09185}" destId="{68FE6ADF-F089-43A9-90EA-F5790661AA66}" srcOrd="1" destOrd="0" presId="urn:microsoft.com/office/officeart/2005/8/layout/list1"/>
    <dgm:cxn modelId="{89C54384-A577-40CC-921E-451C3BAD8873}" srcId="{01AED781-8C26-4995-9D2F-8D9C9EEA17B2}" destId="{E6EC8DD4-0FA2-47B3-B20C-6C006E41FA3B}" srcOrd="0" destOrd="0" parTransId="{81A92E68-098C-49DA-9B3C-8A1E38493541}" sibTransId="{23EECE80-1D19-4F54-844A-6053DD4CF225}"/>
    <dgm:cxn modelId="{9F298092-03B7-463E-BA34-B31B26CF8827}" type="presOf" srcId="{B3AE9241-C043-4C4D-B7C3-920CD3FDF891}" destId="{EBA63A3E-F5D8-44E4-A161-ACD7FB482880}" srcOrd="0" destOrd="0" presId="urn:microsoft.com/office/officeart/2005/8/layout/list1"/>
    <dgm:cxn modelId="{362EA796-1608-4318-8A01-D5A0B9754AFB}" srcId="{B3AE9241-C043-4C4D-B7C3-920CD3FDF891}" destId="{01AED781-8C26-4995-9D2F-8D9C9EEA17B2}" srcOrd="0" destOrd="0" parTransId="{48DDEB57-35E2-460B-824C-F10EA8704990}" sibTransId="{922C00F3-416B-4E95-BA13-7EAE8CBC8AB5}"/>
    <dgm:cxn modelId="{7E3847D2-0A15-4ED8-9647-52F854A0AE27}" srcId="{3F06822A-6BDC-439F-A370-8B98C5EBD372}" destId="{D5842D82-C4CC-4092-BF21-B59A7330F214}" srcOrd="0" destOrd="0" parTransId="{29948DCB-EA02-4FC0-B418-EE09A99B9C2D}" sibTransId="{26666255-5283-47E2-9CAE-8C74F7230C30}"/>
    <dgm:cxn modelId="{184685D4-8C8A-4BE4-BAC7-B1EBE788A5CB}" srcId="{0B42FECE-4BD3-4F72-AEE8-2C56DBA09185}" destId="{B6B4CA36-7AC5-4307-B27F-47C467E5C791}" srcOrd="0" destOrd="0" parTransId="{2F788D7E-C85D-4964-AB32-1E94B6825399}" sibTransId="{699EBD4B-64FB-4ACC-A385-D58A48296954}"/>
    <dgm:cxn modelId="{3AE923E3-A344-4012-832E-758BC1316FCF}" type="presOf" srcId="{D5842D82-C4CC-4092-BF21-B59A7330F214}" destId="{E7F78509-8162-49B1-A406-BA262CD99170}" srcOrd="0" destOrd="0" presId="urn:microsoft.com/office/officeart/2005/8/layout/list1"/>
    <dgm:cxn modelId="{FC6750E9-2635-4E92-A75C-65F59EC1248D}" srcId="{B3AE9241-C043-4C4D-B7C3-920CD3FDF891}" destId="{3F06822A-6BDC-439F-A370-8B98C5EBD372}" srcOrd="1" destOrd="0" parTransId="{32797FA3-BDC8-4E7E-A365-85B6D4D2ADD9}" sibTransId="{4218C97B-1CD4-4B38-9A03-E8C3D9BC53A5}"/>
    <dgm:cxn modelId="{30198BF0-3517-4796-B4DB-78BB16AE8C41}" type="presOf" srcId="{099A511E-05AB-434C-BF4B-AD929143FF58}" destId="{0E38D436-E46E-414B-8E88-A70DED1CDC00}" srcOrd="1" destOrd="0" presId="urn:microsoft.com/office/officeart/2005/8/layout/list1"/>
    <dgm:cxn modelId="{BAE5F3F1-D3BB-4E5A-911C-7E0A7AA32DCE}" type="presOf" srcId="{B6B4CA36-7AC5-4307-B27F-47C467E5C791}" destId="{F5AAE2A1-A97E-491B-886E-BFD5B42D2ECF}" srcOrd="0" destOrd="0" presId="urn:microsoft.com/office/officeart/2005/8/layout/list1"/>
    <dgm:cxn modelId="{DA7611FB-5B29-43D5-ADBA-A0CC6BE5E698}" type="presOf" srcId="{099A511E-05AB-434C-BF4B-AD929143FF58}" destId="{D344B734-FEE1-49B5-9538-C50B8785A437}" srcOrd="0" destOrd="0" presId="urn:microsoft.com/office/officeart/2005/8/layout/list1"/>
    <dgm:cxn modelId="{9E48967D-A292-4FFD-BF37-83D54C6BBD3A}" type="presParOf" srcId="{EBA63A3E-F5D8-44E4-A161-ACD7FB482880}" destId="{537A5EFD-A10F-40F7-823F-1A73C2019CD2}" srcOrd="0" destOrd="0" presId="urn:microsoft.com/office/officeart/2005/8/layout/list1"/>
    <dgm:cxn modelId="{62498301-75CA-46E5-87F1-119A45F8A59F}" type="presParOf" srcId="{537A5EFD-A10F-40F7-823F-1A73C2019CD2}" destId="{E79438F1-FF4A-4891-9C31-677A40AA0EC7}" srcOrd="0" destOrd="0" presId="urn:microsoft.com/office/officeart/2005/8/layout/list1"/>
    <dgm:cxn modelId="{A6BB4855-71B5-4662-BA3D-C459229B8E7B}" type="presParOf" srcId="{537A5EFD-A10F-40F7-823F-1A73C2019CD2}" destId="{F8C80CE4-4C0D-4CA4-B2A6-C9ED97E2D100}" srcOrd="1" destOrd="0" presId="urn:microsoft.com/office/officeart/2005/8/layout/list1"/>
    <dgm:cxn modelId="{164FD002-8853-4523-8AB9-29DBCB5C7BBE}" type="presParOf" srcId="{EBA63A3E-F5D8-44E4-A161-ACD7FB482880}" destId="{2A88EE5E-8FE9-438B-868C-810E4740874B}" srcOrd="1" destOrd="0" presId="urn:microsoft.com/office/officeart/2005/8/layout/list1"/>
    <dgm:cxn modelId="{A451C3C1-E4D0-4F36-A0A1-FA1E11F6EBA3}" type="presParOf" srcId="{EBA63A3E-F5D8-44E4-A161-ACD7FB482880}" destId="{A2622782-E8A2-44BF-A696-A74E77EA0755}" srcOrd="2" destOrd="0" presId="urn:microsoft.com/office/officeart/2005/8/layout/list1"/>
    <dgm:cxn modelId="{9CE46545-0B4C-469C-9531-1193F920F45F}" type="presParOf" srcId="{EBA63A3E-F5D8-44E4-A161-ACD7FB482880}" destId="{2F03FE4F-EAEF-4DCF-BDA7-56E1405CD021}" srcOrd="3" destOrd="0" presId="urn:microsoft.com/office/officeart/2005/8/layout/list1"/>
    <dgm:cxn modelId="{C5CFE317-4552-4651-8E7D-B77BC387CCDA}" type="presParOf" srcId="{EBA63A3E-F5D8-44E4-A161-ACD7FB482880}" destId="{4E980A83-B611-412C-BE87-567EA861F3BB}" srcOrd="4" destOrd="0" presId="urn:microsoft.com/office/officeart/2005/8/layout/list1"/>
    <dgm:cxn modelId="{54D637CD-8BF6-4AD4-B484-47A5249DEA40}" type="presParOf" srcId="{4E980A83-B611-412C-BE87-567EA861F3BB}" destId="{F262DDFF-EA28-4F89-9E9E-1C5128474B57}" srcOrd="0" destOrd="0" presId="urn:microsoft.com/office/officeart/2005/8/layout/list1"/>
    <dgm:cxn modelId="{A7C73DFF-0D28-4350-A1BD-57632C36D5DE}" type="presParOf" srcId="{4E980A83-B611-412C-BE87-567EA861F3BB}" destId="{A2FC1044-1B9F-45C6-A9F9-60AB2A550CCE}" srcOrd="1" destOrd="0" presId="urn:microsoft.com/office/officeart/2005/8/layout/list1"/>
    <dgm:cxn modelId="{2D4831DA-7D0F-41F3-95B7-FDC5D4499138}" type="presParOf" srcId="{EBA63A3E-F5D8-44E4-A161-ACD7FB482880}" destId="{91C254B3-9A7E-4C9C-811D-B402173AAC9C}" srcOrd="5" destOrd="0" presId="urn:microsoft.com/office/officeart/2005/8/layout/list1"/>
    <dgm:cxn modelId="{48756146-1699-4CA8-8AEC-0BAAD4A7E945}" type="presParOf" srcId="{EBA63A3E-F5D8-44E4-A161-ACD7FB482880}" destId="{E7F78509-8162-49B1-A406-BA262CD99170}" srcOrd="6" destOrd="0" presId="urn:microsoft.com/office/officeart/2005/8/layout/list1"/>
    <dgm:cxn modelId="{74F6B8B7-A42B-47E5-9070-39A27B6772C2}" type="presParOf" srcId="{EBA63A3E-F5D8-44E4-A161-ACD7FB482880}" destId="{C9E3B6EB-DFA6-4AFC-87A7-8FC08365866A}" srcOrd="7" destOrd="0" presId="urn:microsoft.com/office/officeart/2005/8/layout/list1"/>
    <dgm:cxn modelId="{8773774E-A15A-4298-A0C0-5F20784D4984}" type="presParOf" srcId="{EBA63A3E-F5D8-44E4-A161-ACD7FB482880}" destId="{BDAE5FCC-FF84-4AB3-9C55-FE219CCE3999}" srcOrd="8" destOrd="0" presId="urn:microsoft.com/office/officeart/2005/8/layout/list1"/>
    <dgm:cxn modelId="{930653CE-8A02-458E-B477-4D1AA9FCB58E}" type="presParOf" srcId="{BDAE5FCC-FF84-4AB3-9C55-FE219CCE3999}" destId="{8C64A136-EF5B-430C-BB49-40F20A7C856E}" srcOrd="0" destOrd="0" presId="urn:microsoft.com/office/officeart/2005/8/layout/list1"/>
    <dgm:cxn modelId="{8C2E6921-92B6-4EB0-9AD8-33C07A8A5A2D}" type="presParOf" srcId="{BDAE5FCC-FF84-4AB3-9C55-FE219CCE3999}" destId="{68FE6ADF-F089-43A9-90EA-F5790661AA66}" srcOrd="1" destOrd="0" presId="urn:microsoft.com/office/officeart/2005/8/layout/list1"/>
    <dgm:cxn modelId="{68E92A78-E8DE-4145-8694-2F1ECE1AA38D}" type="presParOf" srcId="{EBA63A3E-F5D8-44E4-A161-ACD7FB482880}" destId="{9066917B-828E-447F-A2A2-EB31DA615DA9}" srcOrd="9" destOrd="0" presId="urn:microsoft.com/office/officeart/2005/8/layout/list1"/>
    <dgm:cxn modelId="{096F8CD7-A6AC-4828-A4E5-7093EB957653}" type="presParOf" srcId="{EBA63A3E-F5D8-44E4-A161-ACD7FB482880}" destId="{F5AAE2A1-A97E-491B-886E-BFD5B42D2ECF}" srcOrd="10" destOrd="0" presId="urn:microsoft.com/office/officeart/2005/8/layout/list1"/>
    <dgm:cxn modelId="{1D8F4428-9D08-4EDF-AFFB-30F7B00B9B79}" type="presParOf" srcId="{EBA63A3E-F5D8-44E4-A161-ACD7FB482880}" destId="{D8DE5637-F913-4F74-9E03-FC01FD4B2660}" srcOrd="11" destOrd="0" presId="urn:microsoft.com/office/officeart/2005/8/layout/list1"/>
    <dgm:cxn modelId="{4D8E2E48-BF4B-439F-9B6D-3B00FCE9A046}" type="presParOf" srcId="{EBA63A3E-F5D8-44E4-A161-ACD7FB482880}" destId="{44CF39DE-ADE3-47C6-858C-97D07A2F60A8}" srcOrd="12" destOrd="0" presId="urn:microsoft.com/office/officeart/2005/8/layout/list1"/>
    <dgm:cxn modelId="{BED75F50-BDB2-4B7E-BA91-C24755924166}" type="presParOf" srcId="{44CF39DE-ADE3-47C6-858C-97D07A2F60A8}" destId="{D344B734-FEE1-49B5-9538-C50B8785A437}" srcOrd="0" destOrd="0" presId="urn:microsoft.com/office/officeart/2005/8/layout/list1"/>
    <dgm:cxn modelId="{A08D13F3-6558-41F9-AFA6-E5D8DE34D78B}" type="presParOf" srcId="{44CF39DE-ADE3-47C6-858C-97D07A2F60A8}" destId="{0E38D436-E46E-414B-8E88-A70DED1CDC00}" srcOrd="1" destOrd="0" presId="urn:microsoft.com/office/officeart/2005/8/layout/list1"/>
    <dgm:cxn modelId="{8BC1BCBE-B182-4E01-A5D7-592DAD3CB71D}" type="presParOf" srcId="{EBA63A3E-F5D8-44E4-A161-ACD7FB482880}" destId="{F1B08888-594D-441D-9CDA-88F6E468BE11}" srcOrd="13" destOrd="0" presId="urn:microsoft.com/office/officeart/2005/8/layout/list1"/>
    <dgm:cxn modelId="{EB7F5424-E908-412F-B29E-9606ACA0A426}" type="presParOf" srcId="{EBA63A3E-F5D8-44E4-A161-ACD7FB482880}" destId="{14107A18-5734-4CCC-BBA1-BDE340E31BD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D61290-29CE-4F99-B26A-434D55F069DF}">
      <dsp:nvSpPr>
        <dsp:cNvPr id="0" name=""/>
        <dsp:cNvSpPr/>
      </dsp:nvSpPr>
      <dsp:spPr>
        <a:xfrm rot="16200000">
          <a:off x="666074" y="-666074"/>
          <a:ext cx="1116124" cy="2448272"/>
        </a:xfrm>
        <a:prstGeom prst="round1Rect">
          <a:avLst/>
        </a:prstGeom>
        <a:solidFill>
          <a:schemeClr val="bg1">
            <a:lumMod val="75000"/>
            <a:alpha val="7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300" b="1" kern="1200" dirty="0"/>
            <a:t>Новое </a:t>
          </a:r>
          <a:br>
            <a:rPr lang="ru-RU" sz="2300" b="1" kern="1200" dirty="0"/>
          </a:br>
          <a:r>
            <a:rPr lang="ru-RU" sz="2300" b="1" kern="1200" dirty="0"/>
            <a:t>поколение</a:t>
          </a:r>
          <a:endParaRPr lang="ru-RU" sz="2300" b="1" kern="1200" dirty="0">
            <a:solidFill>
              <a:srgbClr val="002060"/>
            </a:solidFill>
          </a:endParaRPr>
        </a:p>
      </dsp:txBody>
      <dsp:txXfrm rot="5400000">
        <a:off x="0" y="0"/>
        <a:ext cx="2448272" cy="837093"/>
      </dsp:txXfrm>
    </dsp:sp>
    <dsp:sp modelId="{26A05B7B-F087-45E1-947D-55D1CBB0763B}">
      <dsp:nvSpPr>
        <dsp:cNvPr id="0" name=""/>
        <dsp:cNvSpPr/>
      </dsp:nvSpPr>
      <dsp:spPr>
        <a:xfrm>
          <a:off x="2448272" y="0"/>
          <a:ext cx="2448272" cy="1116124"/>
        </a:xfrm>
        <a:prstGeom prst="round1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kern="1200" dirty="0">
              <a:solidFill>
                <a:srgbClr val="002060"/>
              </a:solidFill>
            </a:rPr>
            <a:t>Новые </a:t>
          </a:r>
          <a:br>
            <a:rPr lang="ru-RU" sz="2300" b="1" kern="1200" dirty="0">
              <a:solidFill>
                <a:srgbClr val="002060"/>
              </a:solidFill>
            </a:rPr>
          </a:br>
          <a:r>
            <a:rPr lang="ru-RU" sz="2300" b="1" kern="1200" dirty="0">
              <a:solidFill>
                <a:srgbClr val="002060"/>
              </a:solidFill>
            </a:rPr>
            <a:t>ценности</a:t>
          </a:r>
          <a:endParaRPr lang="ru-RU" sz="2300" b="1" kern="1200" dirty="0"/>
        </a:p>
      </dsp:txBody>
      <dsp:txXfrm>
        <a:off x="2448272" y="0"/>
        <a:ext cx="2448272" cy="837093"/>
      </dsp:txXfrm>
    </dsp:sp>
    <dsp:sp modelId="{8045C3FB-21D2-43F7-8280-B6149726C98D}">
      <dsp:nvSpPr>
        <dsp:cNvPr id="0" name=""/>
        <dsp:cNvSpPr/>
      </dsp:nvSpPr>
      <dsp:spPr>
        <a:xfrm rot="10800000">
          <a:off x="0" y="1116124"/>
          <a:ext cx="2448272" cy="1116124"/>
        </a:xfrm>
        <a:prstGeom prst="round1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kern="1200" dirty="0"/>
            <a:t>Цифровая трансформация</a:t>
          </a:r>
        </a:p>
      </dsp:txBody>
      <dsp:txXfrm rot="10800000">
        <a:off x="0" y="1395154"/>
        <a:ext cx="2448272" cy="837093"/>
      </dsp:txXfrm>
    </dsp:sp>
    <dsp:sp modelId="{7DC29082-7052-44A7-9A31-FFFDB2DD4A77}">
      <dsp:nvSpPr>
        <dsp:cNvPr id="0" name=""/>
        <dsp:cNvSpPr/>
      </dsp:nvSpPr>
      <dsp:spPr>
        <a:xfrm rot="5400000">
          <a:off x="3114346" y="450049"/>
          <a:ext cx="1116124" cy="2448272"/>
        </a:xfrm>
        <a:prstGeom prst="round1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kern="1200" dirty="0"/>
            <a:t>Новые </a:t>
          </a:r>
          <a:br>
            <a:rPr lang="ru-RU" sz="2300" b="1" kern="1200" dirty="0"/>
          </a:br>
          <a:r>
            <a:rPr lang="ru-RU" sz="2300" b="1" kern="1200" dirty="0"/>
            <a:t>компетенции</a:t>
          </a:r>
        </a:p>
      </dsp:txBody>
      <dsp:txXfrm rot="-5400000">
        <a:off x="2448272" y="1395154"/>
        <a:ext cx="2448272" cy="837093"/>
      </dsp:txXfrm>
    </dsp:sp>
    <dsp:sp modelId="{ADFE43F0-E0F3-49C9-ACF7-C57C7EF9F949}">
      <dsp:nvSpPr>
        <dsp:cNvPr id="0" name=""/>
        <dsp:cNvSpPr/>
      </dsp:nvSpPr>
      <dsp:spPr>
        <a:xfrm>
          <a:off x="1656185" y="792088"/>
          <a:ext cx="1584173" cy="648071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rgbClr val="002060"/>
              </a:solidFill>
            </a:rPr>
            <a:t>Тренды</a:t>
          </a:r>
          <a:endParaRPr lang="ru-RU" sz="2000" b="1" kern="1200" dirty="0">
            <a:solidFill>
              <a:srgbClr val="002060"/>
            </a:solidFill>
          </a:endParaRPr>
        </a:p>
      </dsp:txBody>
      <dsp:txXfrm>
        <a:off x="1687821" y="823724"/>
        <a:ext cx="1520901" cy="5847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39C6A3-CA7B-4621-804C-139D1758D260}">
      <dsp:nvSpPr>
        <dsp:cNvPr id="0" name=""/>
        <dsp:cNvSpPr/>
      </dsp:nvSpPr>
      <dsp:spPr>
        <a:xfrm>
          <a:off x="5347" y="1503124"/>
          <a:ext cx="2443923" cy="150450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>
              <a:solidFill>
                <a:srgbClr val="002060"/>
              </a:solidFill>
            </a:rPr>
            <a:t>Развитие </a:t>
          </a:r>
          <a:br>
            <a:rPr lang="ru-RU" sz="2000" b="1" kern="1200" dirty="0">
              <a:solidFill>
                <a:srgbClr val="002060"/>
              </a:solidFill>
            </a:rPr>
          </a:br>
          <a:r>
            <a:rPr lang="ru-RU" sz="2000" b="1" kern="1200" dirty="0">
              <a:solidFill>
                <a:srgbClr val="002060"/>
              </a:solidFill>
            </a:rPr>
            <a:t>нового </a:t>
          </a:r>
          <a:br>
            <a:rPr lang="ru-RU" sz="2000" b="1" kern="1200" dirty="0">
              <a:solidFill>
                <a:srgbClr val="002060"/>
              </a:solidFill>
            </a:rPr>
          </a:br>
          <a:r>
            <a:rPr lang="ru-RU" sz="2000" b="1" kern="1200" dirty="0">
              <a:solidFill>
                <a:srgbClr val="002060"/>
              </a:solidFill>
            </a:rPr>
            <a:t>мышления</a:t>
          </a:r>
        </a:p>
      </dsp:txBody>
      <dsp:txXfrm>
        <a:off x="40599" y="1538376"/>
        <a:ext cx="2373419" cy="1469255"/>
      </dsp:txXfrm>
    </dsp:sp>
    <dsp:sp modelId="{2FC0EB01-7043-4BC8-A3D8-88CB0A26B315}">
      <dsp:nvSpPr>
        <dsp:cNvPr id="0" name=""/>
        <dsp:cNvSpPr/>
      </dsp:nvSpPr>
      <dsp:spPr>
        <a:xfrm>
          <a:off x="5347" y="2941695"/>
          <a:ext cx="2443923" cy="5817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100" b="1" kern="1200" dirty="0"/>
        </a:p>
      </dsp:txBody>
      <dsp:txXfrm>
        <a:off x="5347" y="2941695"/>
        <a:ext cx="1721072" cy="581778"/>
      </dsp:txXfrm>
    </dsp:sp>
    <dsp:sp modelId="{5D56C7E2-1783-4931-91EA-FCB7D1E07B4E}">
      <dsp:nvSpPr>
        <dsp:cNvPr id="0" name=""/>
        <dsp:cNvSpPr/>
      </dsp:nvSpPr>
      <dsp:spPr>
        <a:xfrm>
          <a:off x="1024756" y="2409012"/>
          <a:ext cx="1526811" cy="155142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243093-DAFD-4036-AEA8-5625F569AB47}">
      <dsp:nvSpPr>
        <dsp:cNvPr id="0" name=""/>
        <dsp:cNvSpPr/>
      </dsp:nvSpPr>
      <dsp:spPr>
        <a:xfrm>
          <a:off x="2886483" y="1503124"/>
          <a:ext cx="2443923" cy="150450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>
              <a:solidFill>
                <a:srgbClr val="002060"/>
              </a:solidFill>
            </a:rPr>
            <a:t>Развитие социального капитала</a:t>
          </a:r>
        </a:p>
      </dsp:txBody>
      <dsp:txXfrm>
        <a:off x="2921735" y="1538376"/>
        <a:ext cx="2373419" cy="1469255"/>
      </dsp:txXfrm>
    </dsp:sp>
    <dsp:sp modelId="{F729265B-3ECA-4305-B10B-6169C57DA35B}">
      <dsp:nvSpPr>
        <dsp:cNvPr id="0" name=""/>
        <dsp:cNvSpPr/>
      </dsp:nvSpPr>
      <dsp:spPr>
        <a:xfrm>
          <a:off x="2886483" y="2941695"/>
          <a:ext cx="2443923" cy="5817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100" b="1" kern="1200" dirty="0"/>
        </a:p>
      </dsp:txBody>
      <dsp:txXfrm>
        <a:off x="2886483" y="2941695"/>
        <a:ext cx="1721072" cy="581778"/>
      </dsp:txXfrm>
    </dsp:sp>
    <dsp:sp modelId="{59B9D47A-E0A1-417B-95D3-DE846A1F36D8}">
      <dsp:nvSpPr>
        <dsp:cNvPr id="0" name=""/>
        <dsp:cNvSpPr/>
      </dsp:nvSpPr>
      <dsp:spPr>
        <a:xfrm>
          <a:off x="3905892" y="2409012"/>
          <a:ext cx="1526811" cy="155142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56ADE0-6638-4078-8672-55FC6DF384E8}">
      <dsp:nvSpPr>
        <dsp:cNvPr id="0" name=""/>
        <dsp:cNvSpPr/>
      </dsp:nvSpPr>
      <dsp:spPr>
        <a:xfrm>
          <a:off x="5767620" y="1503124"/>
          <a:ext cx="2443923" cy="150450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>
              <a:solidFill>
                <a:srgbClr val="002060"/>
              </a:solidFill>
            </a:rPr>
            <a:t>Развитие личностной культуры</a:t>
          </a:r>
        </a:p>
      </dsp:txBody>
      <dsp:txXfrm>
        <a:off x="5802872" y="1538376"/>
        <a:ext cx="2373419" cy="1469255"/>
      </dsp:txXfrm>
    </dsp:sp>
    <dsp:sp modelId="{6FDB3124-E7DB-438B-A4B7-547E98123A99}">
      <dsp:nvSpPr>
        <dsp:cNvPr id="0" name=""/>
        <dsp:cNvSpPr/>
      </dsp:nvSpPr>
      <dsp:spPr>
        <a:xfrm>
          <a:off x="5767620" y="2941695"/>
          <a:ext cx="2443923" cy="5817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100" b="1" kern="1200" dirty="0"/>
        </a:p>
      </dsp:txBody>
      <dsp:txXfrm>
        <a:off x="5767620" y="2941695"/>
        <a:ext cx="1721072" cy="581778"/>
      </dsp:txXfrm>
    </dsp:sp>
    <dsp:sp modelId="{114E3278-378F-4EA5-BB18-FB0495B51D50}">
      <dsp:nvSpPr>
        <dsp:cNvPr id="0" name=""/>
        <dsp:cNvSpPr/>
      </dsp:nvSpPr>
      <dsp:spPr>
        <a:xfrm>
          <a:off x="6787028" y="2409012"/>
          <a:ext cx="1526811" cy="155142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984FC1-EC4C-4F15-B388-ECE784F3D519}">
      <dsp:nvSpPr>
        <dsp:cNvPr id="0" name=""/>
        <dsp:cNvSpPr/>
      </dsp:nvSpPr>
      <dsp:spPr>
        <a:xfrm>
          <a:off x="72003" y="0"/>
          <a:ext cx="1181496" cy="3744416"/>
        </a:xfrm>
        <a:prstGeom prst="triangl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0338BE-8E69-41DF-8181-7DFCBCACDA0D}">
      <dsp:nvSpPr>
        <dsp:cNvPr id="0" name=""/>
        <dsp:cNvSpPr/>
      </dsp:nvSpPr>
      <dsp:spPr>
        <a:xfrm>
          <a:off x="441376" y="205005"/>
          <a:ext cx="1091327" cy="44318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/>
            <a:t>Руководители Профсоюза</a:t>
          </a:r>
        </a:p>
      </dsp:txBody>
      <dsp:txXfrm>
        <a:off x="463011" y="226640"/>
        <a:ext cx="1048057" cy="399916"/>
      </dsp:txXfrm>
    </dsp:sp>
    <dsp:sp modelId="{6A57E062-D8E2-4EC3-AE36-55DFE6C3DB59}">
      <dsp:nvSpPr>
        <dsp:cNvPr id="0" name=""/>
        <dsp:cNvSpPr/>
      </dsp:nvSpPr>
      <dsp:spPr>
        <a:xfrm>
          <a:off x="441376" y="703591"/>
          <a:ext cx="1091327" cy="44318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/>
            <a:t>Работники аппаратов и выборных органов </a:t>
          </a:r>
        </a:p>
      </dsp:txBody>
      <dsp:txXfrm>
        <a:off x="463011" y="725226"/>
        <a:ext cx="1048057" cy="399916"/>
      </dsp:txXfrm>
    </dsp:sp>
    <dsp:sp modelId="{88A616C8-098D-48B9-984D-025B3CCC0A13}">
      <dsp:nvSpPr>
        <dsp:cNvPr id="0" name=""/>
        <dsp:cNvSpPr/>
      </dsp:nvSpPr>
      <dsp:spPr>
        <a:xfrm>
          <a:off x="432046" y="1202176"/>
          <a:ext cx="1109989" cy="44318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/>
            <a:t>Актив Профсоюза</a:t>
          </a:r>
        </a:p>
      </dsp:txBody>
      <dsp:txXfrm>
        <a:off x="453681" y="1223811"/>
        <a:ext cx="1066719" cy="399916"/>
      </dsp:txXfrm>
    </dsp:sp>
    <dsp:sp modelId="{F8219057-308E-48ED-991F-509983AE37BC}">
      <dsp:nvSpPr>
        <dsp:cNvPr id="0" name=""/>
        <dsp:cNvSpPr/>
      </dsp:nvSpPr>
      <dsp:spPr>
        <a:xfrm>
          <a:off x="432046" y="1700761"/>
          <a:ext cx="1109989" cy="44318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/>
            <a:t>Члены Профсоюза</a:t>
          </a:r>
        </a:p>
      </dsp:txBody>
      <dsp:txXfrm>
        <a:off x="453681" y="1722396"/>
        <a:ext cx="1066719" cy="399916"/>
      </dsp:txXfrm>
    </dsp:sp>
    <dsp:sp modelId="{BFA7C9B7-0CDB-4B08-887D-03591476915B}">
      <dsp:nvSpPr>
        <dsp:cNvPr id="0" name=""/>
        <dsp:cNvSpPr/>
      </dsp:nvSpPr>
      <dsp:spPr>
        <a:xfrm>
          <a:off x="432046" y="2199346"/>
          <a:ext cx="1109989" cy="44318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/>
            <a:t>Работники образовательных организаций</a:t>
          </a:r>
        </a:p>
      </dsp:txBody>
      <dsp:txXfrm>
        <a:off x="453681" y="2220981"/>
        <a:ext cx="1066719" cy="399916"/>
      </dsp:txXfrm>
    </dsp:sp>
    <dsp:sp modelId="{84BDAE69-8D3D-4A1F-B0E1-F39377614518}">
      <dsp:nvSpPr>
        <dsp:cNvPr id="0" name=""/>
        <dsp:cNvSpPr/>
      </dsp:nvSpPr>
      <dsp:spPr>
        <a:xfrm>
          <a:off x="432046" y="2697931"/>
          <a:ext cx="1109989" cy="44318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/>
            <a:t>Внешняя среда</a:t>
          </a:r>
        </a:p>
      </dsp:txBody>
      <dsp:txXfrm>
        <a:off x="453681" y="2719566"/>
        <a:ext cx="1066719" cy="3999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622782-E8A2-44BF-A696-A74E77EA0755}">
      <dsp:nvSpPr>
        <dsp:cNvPr id="0" name=""/>
        <dsp:cNvSpPr/>
      </dsp:nvSpPr>
      <dsp:spPr>
        <a:xfrm>
          <a:off x="0" y="336527"/>
          <a:ext cx="8208912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7103" tIns="333248" rIns="637103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rgbClr val="002060"/>
              </a:solidFill>
            </a:rPr>
            <a:t> Управление организацией </a:t>
          </a:r>
          <a:r>
            <a:rPr lang="ru-RU" sz="1400" b="1" kern="1200" dirty="0">
              <a:solidFill>
                <a:srgbClr val="002060"/>
              </a:solidFill>
              <a:latin typeface="Bookman Old Style"/>
            </a:rPr>
            <a:t>• </a:t>
          </a:r>
          <a:r>
            <a:rPr lang="ru-RU" sz="1400" b="1" kern="1200" dirty="0">
              <a:solidFill>
                <a:srgbClr val="002060"/>
              </a:solidFill>
            </a:rPr>
            <a:t>Кадровый  резерв  </a:t>
          </a:r>
          <a:r>
            <a:rPr lang="ru-RU" sz="1400" b="1" kern="1200" dirty="0">
              <a:solidFill>
                <a:srgbClr val="002060"/>
              </a:solidFill>
              <a:latin typeface="Bookman Old Style"/>
            </a:rPr>
            <a:t>• </a:t>
          </a:r>
          <a:r>
            <a:rPr lang="ru-RU" sz="1400" b="1" kern="1200" dirty="0">
              <a:solidFill>
                <a:srgbClr val="002060"/>
              </a:solidFill>
            </a:rPr>
            <a:t>Социальный  менеджмент  </a:t>
          </a:r>
          <a:br>
            <a:rPr lang="ru-RU" sz="1400" b="1" kern="1200" dirty="0">
              <a:solidFill>
                <a:srgbClr val="002060"/>
              </a:solidFill>
            </a:rPr>
          </a:br>
          <a:r>
            <a:rPr lang="ru-RU" sz="1400" b="1" kern="1200" dirty="0">
              <a:solidFill>
                <a:srgbClr val="002060"/>
              </a:solidFill>
              <a:latin typeface="Bookman Old Style"/>
            </a:rPr>
            <a:t>• </a:t>
          </a:r>
          <a:r>
            <a:rPr lang="ru-RU" sz="1400" b="1" kern="1200" dirty="0">
              <a:solidFill>
                <a:srgbClr val="002060"/>
              </a:solidFill>
            </a:rPr>
            <a:t>Управление изменениями  </a:t>
          </a:r>
          <a:r>
            <a:rPr lang="ru-RU" sz="1400" b="1" kern="1200" dirty="0">
              <a:solidFill>
                <a:srgbClr val="002060"/>
              </a:solidFill>
              <a:latin typeface="Bookman Old Style"/>
            </a:rPr>
            <a:t>• </a:t>
          </a:r>
          <a:r>
            <a:rPr lang="ru-RU" sz="1400" b="1" kern="1200" dirty="0">
              <a:solidFill>
                <a:srgbClr val="002060"/>
              </a:solidFill>
            </a:rPr>
            <a:t>Развитие кадров </a:t>
          </a:r>
          <a:r>
            <a:rPr lang="ru-RU" sz="1400" b="1" kern="1200" dirty="0">
              <a:solidFill>
                <a:srgbClr val="002060"/>
              </a:solidFill>
              <a:latin typeface="Bookman Old Style"/>
            </a:rPr>
            <a:t>• </a:t>
          </a:r>
          <a:r>
            <a:rPr lang="ru-RU" sz="1400" b="1" kern="1200" dirty="0" err="1">
              <a:solidFill>
                <a:srgbClr val="002060"/>
              </a:solidFill>
            </a:rPr>
            <a:t>Форсайт-технологии</a:t>
          </a:r>
          <a:endParaRPr lang="ru-RU" sz="1400" b="1" kern="1200" dirty="0">
            <a:solidFill>
              <a:srgbClr val="002060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400" kern="1200" dirty="0">
            <a:solidFill>
              <a:srgbClr val="002060"/>
            </a:solidFill>
          </a:endParaRPr>
        </a:p>
      </dsp:txBody>
      <dsp:txXfrm>
        <a:off x="0" y="336527"/>
        <a:ext cx="8208912" cy="1058400"/>
      </dsp:txXfrm>
    </dsp:sp>
    <dsp:sp modelId="{F8C80CE4-4C0D-4CA4-B2A6-C9ED97E2D100}">
      <dsp:nvSpPr>
        <dsp:cNvPr id="0" name=""/>
        <dsp:cNvSpPr/>
      </dsp:nvSpPr>
      <dsp:spPr>
        <a:xfrm>
          <a:off x="410445" y="100367"/>
          <a:ext cx="5746238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Стратегия и Управление</a:t>
          </a:r>
          <a:endParaRPr lang="ru-RU" sz="1100" b="1" kern="1200" dirty="0"/>
        </a:p>
      </dsp:txBody>
      <dsp:txXfrm>
        <a:off x="433502" y="123424"/>
        <a:ext cx="5700124" cy="426206"/>
      </dsp:txXfrm>
    </dsp:sp>
    <dsp:sp modelId="{E7F78509-8162-49B1-A406-BA262CD99170}">
      <dsp:nvSpPr>
        <dsp:cNvPr id="0" name=""/>
        <dsp:cNvSpPr/>
      </dsp:nvSpPr>
      <dsp:spPr>
        <a:xfrm>
          <a:off x="0" y="1749610"/>
          <a:ext cx="8208912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7103" tIns="333248" rIns="637103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rgbClr val="002060"/>
              </a:solidFill>
            </a:rPr>
            <a:t>Современный менеджмент </a:t>
          </a:r>
          <a:r>
            <a:rPr lang="ru-RU" sz="1400" b="1" kern="1200" dirty="0">
              <a:solidFill>
                <a:srgbClr val="002060"/>
              </a:solidFill>
              <a:latin typeface="Bookman Old Style"/>
            </a:rPr>
            <a:t>• </a:t>
          </a:r>
          <a:r>
            <a:rPr lang="ru-RU" sz="1400" b="1" kern="1200" dirty="0">
              <a:solidFill>
                <a:srgbClr val="002060"/>
              </a:solidFill>
            </a:rPr>
            <a:t>Лидерство в  организации </a:t>
          </a:r>
          <a:r>
            <a:rPr lang="ru-RU" sz="1400" b="1" kern="1200" dirty="0">
              <a:solidFill>
                <a:srgbClr val="002060"/>
              </a:solidFill>
              <a:latin typeface="Bookman Old Style"/>
            </a:rPr>
            <a:t>• </a:t>
          </a:r>
          <a:r>
            <a:rPr lang="ru-RU" sz="1400" b="1" kern="1200" dirty="0">
              <a:solidFill>
                <a:srgbClr val="002060"/>
              </a:solidFill>
            </a:rPr>
            <a:t>Эффективная коммуникация </a:t>
          </a:r>
          <a:r>
            <a:rPr lang="ru-RU" sz="1400" b="1" kern="1200" dirty="0">
              <a:solidFill>
                <a:srgbClr val="002060"/>
              </a:solidFill>
              <a:latin typeface="Bookman Old Style"/>
            </a:rPr>
            <a:t>• </a:t>
          </a:r>
          <a:r>
            <a:rPr lang="ru-RU" sz="1400" b="1" kern="1200" dirty="0">
              <a:solidFill>
                <a:srgbClr val="002060"/>
              </a:solidFill>
            </a:rPr>
            <a:t>Переговоры/презентации </a:t>
          </a:r>
          <a:r>
            <a:rPr lang="ru-RU" sz="1400" b="1" kern="1200" dirty="0">
              <a:solidFill>
                <a:srgbClr val="002060"/>
              </a:solidFill>
              <a:latin typeface="Bookman Old Style"/>
            </a:rPr>
            <a:t>• </a:t>
          </a:r>
          <a:r>
            <a:rPr lang="ru-RU" sz="1400" b="1" kern="1200" dirty="0">
              <a:solidFill>
                <a:srgbClr val="002060"/>
              </a:solidFill>
            </a:rPr>
            <a:t>Тайм-менеджмент </a:t>
          </a:r>
          <a:r>
            <a:rPr lang="ru-RU" sz="1400" b="1" kern="1200" dirty="0">
              <a:solidFill>
                <a:srgbClr val="002060"/>
              </a:solidFill>
              <a:latin typeface="Bookman Old Style"/>
            </a:rPr>
            <a:t>• </a:t>
          </a:r>
          <a:r>
            <a:rPr lang="ru-RU" sz="1400" b="1" kern="1200" dirty="0">
              <a:solidFill>
                <a:srgbClr val="002060"/>
              </a:solidFill>
            </a:rPr>
            <a:t>Мотивация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400" b="1" kern="1200" dirty="0">
            <a:solidFill>
              <a:srgbClr val="002060"/>
            </a:solidFill>
          </a:endParaRPr>
        </a:p>
      </dsp:txBody>
      <dsp:txXfrm>
        <a:off x="0" y="1749610"/>
        <a:ext cx="8208912" cy="1058400"/>
      </dsp:txXfrm>
    </dsp:sp>
    <dsp:sp modelId="{A2FC1044-1B9F-45C6-A9F9-60AB2A550CCE}">
      <dsp:nvSpPr>
        <dsp:cNvPr id="0" name=""/>
        <dsp:cNvSpPr/>
      </dsp:nvSpPr>
      <dsp:spPr>
        <a:xfrm>
          <a:off x="410445" y="1481327"/>
          <a:ext cx="5746238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Лидерство</a:t>
          </a:r>
          <a:endParaRPr lang="ru-RU" sz="1100" b="1" kern="1200" dirty="0"/>
        </a:p>
      </dsp:txBody>
      <dsp:txXfrm>
        <a:off x="433502" y="1504384"/>
        <a:ext cx="5700124" cy="426206"/>
      </dsp:txXfrm>
    </dsp:sp>
    <dsp:sp modelId="{F5AAE2A1-A97E-491B-886E-BFD5B42D2ECF}">
      <dsp:nvSpPr>
        <dsp:cNvPr id="0" name=""/>
        <dsp:cNvSpPr/>
      </dsp:nvSpPr>
      <dsp:spPr>
        <a:xfrm>
          <a:off x="0" y="3098448"/>
          <a:ext cx="8208912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7103" tIns="333248" rIns="637103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rgbClr val="002060"/>
              </a:solidFill>
            </a:rPr>
            <a:t> Методология проектирования </a:t>
          </a:r>
          <a:r>
            <a:rPr lang="ru-RU" sz="1400" b="1" kern="1200" dirty="0">
              <a:solidFill>
                <a:srgbClr val="002060"/>
              </a:solidFill>
              <a:latin typeface="Bookman Old Style"/>
            </a:rPr>
            <a:t>• </a:t>
          </a:r>
          <a:r>
            <a:rPr lang="ru-RU" sz="1400" b="1" kern="1200" dirty="0">
              <a:solidFill>
                <a:srgbClr val="002060"/>
              </a:solidFill>
            </a:rPr>
            <a:t>Определение среды </a:t>
          </a:r>
          <a:r>
            <a:rPr lang="ru-RU" sz="1400" b="1" kern="1200" dirty="0">
              <a:solidFill>
                <a:srgbClr val="002060"/>
              </a:solidFill>
              <a:latin typeface="Bookman Old Style"/>
            </a:rPr>
            <a:t>• </a:t>
          </a:r>
          <a:r>
            <a:rPr lang="ru-RU" sz="1400" b="1" kern="1200" dirty="0">
              <a:solidFill>
                <a:srgbClr val="002060"/>
              </a:solidFill>
            </a:rPr>
            <a:t>Развитие команды </a:t>
          </a:r>
          <a:br>
            <a:rPr lang="ru-RU" sz="1400" b="1" kern="1200" dirty="0">
              <a:solidFill>
                <a:srgbClr val="002060"/>
              </a:solidFill>
            </a:rPr>
          </a:br>
          <a:r>
            <a:rPr lang="ru-RU" sz="1400" b="1" kern="1200" dirty="0">
              <a:solidFill>
                <a:srgbClr val="002060"/>
              </a:solidFill>
              <a:latin typeface="Bookman Old Style"/>
            </a:rPr>
            <a:t>• </a:t>
          </a:r>
          <a:r>
            <a:rPr lang="ru-RU" sz="1400" b="1" kern="1200" dirty="0">
              <a:solidFill>
                <a:srgbClr val="002060"/>
              </a:solidFill>
            </a:rPr>
            <a:t>Управление ресурсами </a:t>
          </a:r>
          <a:r>
            <a:rPr lang="ru-RU" sz="1400" b="1" kern="1200" dirty="0">
              <a:solidFill>
                <a:srgbClr val="002060"/>
              </a:solidFill>
              <a:latin typeface="Bookman Old Style"/>
            </a:rPr>
            <a:t>• </a:t>
          </a:r>
          <a:r>
            <a:rPr lang="ru-RU" sz="1400" b="1" kern="1200" dirty="0">
              <a:solidFill>
                <a:srgbClr val="002060"/>
              </a:solidFill>
            </a:rPr>
            <a:t>Мониторинг и аналитика </a:t>
          </a:r>
        </a:p>
      </dsp:txBody>
      <dsp:txXfrm>
        <a:off x="0" y="3098448"/>
        <a:ext cx="8208912" cy="831600"/>
      </dsp:txXfrm>
    </dsp:sp>
    <dsp:sp modelId="{68FE6ADF-F089-43A9-90EA-F5790661AA66}">
      <dsp:nvSpPr>
        <dsp:cNvPr id="0" name=""/>
        <dsp:cNvSpPr/>
      </dsp:nvSpPr>
      <dsp:spPr>
        <a:xfrm>
          <a:off x="410445" y="2862288"/>
          <a:ext cx="5746238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Управление проектами</a:t>
          </a:r>
        </a:p>
      </dsp:txBody>
      <dsp:txXfrm>
        <a:off x="433502" y="2885345"/>
        <a:ext cx="5700124" cy="426206"/>
      </dsp:txXfrm>
    </dsp:sp>
    <dsp:sp modelId="{14107A18-5734-4CCC-BBA1-BDE340E31BDE}">
      <dsp:nvSpPr>
        <dsp:cNvPr id="0" name=""/>
        <dsp:cNvSpPr/>
      </dsp:nvSpPr>
      <dsp:spPr>
        <a:xfrm>
          <a:off x="0" y="4252608"/>
          <a:ext cx="8208912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7103" tIns="333248" rIns="637103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rgbClr val="002060"/>
              </a:solidFill>
            </a:rPr>
            <a:t>Администрирование </a:t>
          </a:r>
          <a:r>
            <a:rPr lang="ru-RU" sz="1400" b="1" kern="1200" dirty="0">
              <a:solidFill>
                <a:srgbClr val="002060"/>
              </a:solidFill>
              <a:latin typeface="Bookman Old Style"/>
            </a:rPr>
            <a:t>• </a:t>
          </a:r>
          <a:r>
            <a:rPr lang="ru-RU" sz="1400" b="1" kern="1200" dirty="0">
              <a:solidFill>
                <a:srgbClr val="002060"/>
              </a:solidFill>
            </a:rPr>
            <a:t>Операционная эффективность  </a:t>
          </a:r>
          <a:r>
            <a:rPr lang="ru-RU" sz="1400" b="1" kern="1200" dirty="0">
              <a:solidFill>
                <a:srgbClr val="002060"/>
              </a:solidFill>
              <a:latin typeface="Bookman Old Style"/>
            </a:rPr>
            <a:t>• </a:t>
          </a:r>
          <a:r>
            <a:rPr lang="ru-RU" sz="1400" b="1" kern="1200" dirty="0">
              <a:solidFill>
                <a:srgbClr val="002060"/>
              </a:solidFill>
            </a:rPr>
            <a:t>Корпоративная культура </a:t>
          </a:r>
          <a:br>
            <a:rPr lang="ru-RU" sz="1400" b="1" kern="1200" dirty="0">
              <a:solidFill>
                <a:srgbClr val="002060"/>
              </a:solidFill>
            </a:rPr>
          </a:br>
          <a:r>
            <a:rPr lang="ru-RU" sz="1400" b="1" kern="1200" dirty="0">
              <a:solidFill>
                <a:srgbClr val="002060"/>
              </a:solidFill>
              <a:latin typeface="Bookman Old Style"/>
            </a:rPr>
            <a:t>• </a:t>
          </a:r>
          <a:r>
            <a:rPr lang="ru-RU" sz="1400" b="1" kern="1200" dirty="0">
              <a:solidFill>
                <a:srgbClr val="002060"/>
              </a:solidFill>
            </a:rPr>
            <a:t>Эмоциональный интеллект  </a:t>
          </a:r>
          <a:r>
            <a:rPr lang="ru-RU" sz="1400" b="1" kern="1200" dirty="0">
              <a:solidFill>
                <a:srgbClr val="002060"/>
              </a:solidFill>
              <a:latin typeface="Bookman Old Style"/>
            </a:rPr>
            <a:t>• </a:t>
          </a:r>
          <a:r>
            <a:rPr lang="ru-RU" sz="1400" b="1" kern="1200" dirty="0">
              <a:solidFill>
                <a:srgbClr val="002060"/>
              </a:solidFill>
            </a:rPr>
            <a:t>Управление спорами и конфликтами</a:t>
          </a:r>
        </a:p>
      </dsp:txBody>
      <dsp:txXfrm>
        <a:off x="0" y="4252608"/>
        <a:ext cx="8208912" cy="831600"/>
      </dsp:txXfrm>
    </dsp:sp>
    <dsp:sp modelId="{0E38D436-E46E-414B-8E88-A70DED1CDC00}">
      <dsp:nvSpPr>
        <dsp:cNvPr id="0" name=""/>
        <dsp:cNvSpPr/>
      </dsp:nvSpPr>
      <dsp:spPr>
        <a:xfrm>
          <a:off x="410445" y="4016448"/>
          <a:ext cx="5746238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Офис-менеджмент</a:t>
          </a:r>
        </a:p>
      </dsp:txBody>
      <dsp:txXfrm>
        <a:off x="433502" y="4039505"/>
        <a:ext cx="5700124" cy="42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7B504-2D8D-42C0-B3F8-96E625DAC0C8}" type="datetimeFigureOut">
              <a:rPr lang="ru-RU" smtClean="0"/>
              <a:pPr/>
              <a:t>24.08.2021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8799E-5B08-4530-ABF1-6EBA6EDBB38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6213" y="657225"/>
            <a:ext cx="4384675" cy="32893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582FB-3676-C642-A750-D909C1FAA465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9335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AD41D-F7A9-425D-91FB-6A08E8142B33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AD41D-F7A9-425D-91FB-6A08E8142B33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AD41D-F7A9-425D-91FB-6A08E8142B33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AD41D-F7A9-425D-91FB-6A08E8142B33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AD41D-F7A9-425D-91FB-6A08E8142B33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AD41D-F7A9-425D-91FB-6A08E8142B33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AD41D-F7A9-425D-91FB-6A08E8142B33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AD41D-F7A9-425D-91FB-6A08E8142B33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AD41D-F7A9-425D-91FB-6A08E8142B33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AD41D-F7A9-425D-91FB-6A08E8142B33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AD41D-F7A9-425D-91FB-6A08E8142B33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AD41D-F7A9-425D-91FB-6A08E8142B33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B8BA7-6832-4F06-B03E-2D1BB9AFEEBF}" type="datetime1">
              <a:rPr lang="ru-RU" smtClean="0"/>
              <a:pPr/>
              <a:t>24.08.2021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01697-E868-48F5-ADC3-BE6A5F8E9F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ECCB8-55DB-441A-B246-CE6652957A08}" type="datetime1">
              <a:rPr lang="ru-RU" smtClean="0"/>
              <a:pPr/>
              <a:t>24.08.2021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01697-E868-48F5-ADC3-BE6A5F8E9F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36F5-189E-443A-9249-1C7B15C88238}" type="datetime1">
              <a:rPr lang="ru-RU" smtClean="0"/>
              <a:pPr/>
              <a:t>24.08.2021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01697-E868-48F5-ADC3-BE6A5F8E9F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表占位符 2"/>
          <p:cNvSpPr>
            <a:spLocks noGrp="1"/>
          </p:cNvSpPr>
          <p:nvPr>
            <p:ph type="chart" sz="quarter" idx="10"/>
          </p:nvPr>
        </p:nvSpPr>
        <p:spPr>
          <a:xfrm>
            <a:off x="1785918" y="714356"/>
            <a:ext cx="5572125" cy="4143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 noProof="0"/>
              <a:t>Вставка диаграммы</a:t>
            </a:r>
            <a:endParaRPr lang="zh-CN" altLang="en-US" noProof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1"/>
          </p:nvPr>
        </p:nvSpPr>
        <p:spPr>
          <a:xfrm>
            <a:off x="4500563" y="5000625"/>
            <a:ext cx="2857500" cy="857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23112256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624638" y="6513603"/>
            <a:ext cx="2133600" cy="10387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lang="en-GB" sz="675" smtClean="0"/>
            </a:lvl1pPr>
          </a:lstStyle>
          <a:p>
            <a:pPr marL="457200" indent="-457200" defTabSz="671513">
              <a:tabLst>
                <a:tab pos="459581" algn="l"/>
              </a:tabLst>
            </a:pPr>
            <a:fld id="{57153B26-6239-CF4E-80FF-3947CE3A97F4}" type="slidenum">
              <a:rPr lang="en-US" smtClean="0">
                <a:solidFill>
                  <a:srgbClr val="1A1A1A"/>
                </a:solidFill>
              </a:rPr>
              <a:pPr marL="457200" indent="-457200" defTabSz="671513">
                <a:tabLst>
                  <a:tab pos="459581" algn="l"/>
                </a:tabLst>
              </a:pPr>
              <a:t>‹#›</a:t>
            </a:fld>
            <a:endParaRPr lang="en-US">
              <a:solidFill>
                <a:srgbClr val="1A1A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911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64F5-F13A-4815-AAD0-C4D6772B0E86}" type="datetime1">
              <a:rPr lang="ru-RU" smtClean="0"/>
              <a:pPr/>
              <a:t>24.08.2021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01697-E868-48F5-ADC3-BE6A5F8E9F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CEAF-C8A2-4B96-A492-D0F4E3F5DC08}" type="datetime1">
              <a:rPr lang="ru-RU" smtClean="0"/>
              <a:pPr/>
              <a:t>24.08.2021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01697-E868-48F5-ADC3-BE6A5F8E9F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86B5C-BF5E-452B-9A12-2F9C7B54C3FA}" type="datetime1">
              <a:rPr lang="ru-RU" smtClean="0"/>
              <a:pPr/>
              <a:t>24.08.2021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01697-E868-48F5-ADC3-BE6A5F8E9F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64932-5352-422D-AAE3-647DD7B0E46E}" type="datetime1">
              <a:rPr lang="ru-RU" smtClean="0"/>
              <a:pPr/>
              <a:t>24.08.2021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01697-E868-48F5-ADC3-BE6A5F8E9F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C86B5-021B-4523-BBED-555257BFF12C}" type="datetime1">
              <a:rPr lang="ru-RU" smtClean="0"/>
              <a:pPr/>
              <a:t>24.08.2021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01697-E868-48F5-ADC3-BE6A5F8E9F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2893-3F32-41B7-A949-4A8D03D821D7}" type="datetime1">
              <a:rPr lang="ru-RU" smtClean="0"/>
              <a:pPr/>
              <a:t>24.08.2021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01697-E868-48F5-ADC3-BE6A5F8E9F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9C279-2734-4F72-86C7-94D1B54599A2}" type="datetime1">
              <a:rPr lang="ru-RU" smtClean="0"/>
              <a:pPr/>
              <a:t>24.08.2021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01697-E868-48F5-ADC3-BE6A5F8E9F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DEDD-EDE6-485B-A81E-7F2B29F399A1}" type="datetime1">
              <a:rPr lang="ru-RU" smtClean="0"/>
              <a:pPr/>
              <a:t>24.08.2021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01697-E868-48F5-ADC3-BE6A5F8E9F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E8690-846F-44E5-9AEE-265C2D5F905E}" type="datetime1">
              <a:rPr lang="ru-RU" smtClean="0"/>
              <a:pPr/>
              <a:t>24.08.2021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01697-E868-48F5-ADC3-BE6A5F8E9F3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9143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91435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0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5.png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6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image" Target="../media/image7.emf"/><Relationship Id="rId3" Type="http://schemas.openxmlformats.org/officeDocument/2006/relationships/tags" Target="../tags/tag3.xml"/><Relationship Id="rId21" Type="http://schemas.openxmlformats.org/officeDocument/2006/relationships/slideLayout" Target="../slideLayouts/slideLayout13.xml"/><Relationship Id="rId34" Type="http://schemas.openxmlformats.org/officeDocument/2006/relationships/image" Target="../media/image14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image" Target="../media/image6.emf"/><Relationship Id="rId33" Type="http://schemas.openxmlformats.org/officeDocument/2006/relationships/image" Target="../media/image1.jpe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image" Target="../media/image10.emf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5.emf"/><Relationship Id="rId32" Type="http://schemas.openxmlformats.org/officeDocument/2006/relationships/image" Target="../media/image13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oleObject" Target="../embeddings/oleObject1.bin"/><Relationship Id="rId28" Type="http://schemas.openxmlformats.org/officeDocument/2006/relationships/image" Target="../media/image9.emf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image" Target="../media/image12.jpe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notesSlide" Target="../notesSlides/notesSlide1.xml"/><Relationship Id="rId27" Type="http://schemas.openxmlformats.org/officeDocument/2006/relationships/image" Target="../media/image8.emf"/><Relationship Id="rId30" Type="http://schemas.openxmlformats.org/officeDocument/2006/relationships/image" Target="../media/image11.emf"/><Relationship Id="rId8" Type="http://schemas.openxmlformats.org/officeDocument/2006/relationships/tags" Target="../tags/tag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2089" y="1752406"/>
            <a:ext cx="8280920" cy="3240359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rgbClr val="002060"/>
                </a:solidFill>
              </a:rPr>
              <a:t>Профсоюз в контексте новых социокультурных трендов: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взгляд на перспективу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5" y="5085185"/>
            <a:ext cx="8208912" cy="1512168"/>
          </a:xfrm>
        </p:spPr>
        <p:txBody>
          <a:bodyPr>
            <a:normAutofit lnSpcReduction="10000"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Загидуллин Раис </a:t>
            </a:r>
            <a:r>
              <a:rPr lang="ru-RU" sz="2000" b="1" dirty="0" err="1">
                <a:solidFill>
                  <a:srgbClr val="002060"/>
                </a:solidFill>
              </a:rPr>
              <a:t>Рамазанович</a:t>
            </a:r>
            <a:endParaRPr lang="ru-RU" sz="2400" b="1" dirty="0">
              <a:solidFill>
                <a:srgbClr val="002060"/>
              </a:solidFill>
            </a:endParaRPr>
          </a:p>
          <a:p>
            <a:r>
              <a:rPr lang="ru-RU" sz="1400" b="1" dirty="0">
                <a:solidFill>
                  <a:srgbClr val="002060"/>
                </a:solidFill>
              </a:rPr>
              <a:t>эксперт аппарата Общероссийского Профсоюза образования,</a:t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научный руководитель Учебного центра Профсоюза,</a:t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кандидат педагогических наук, доцент</a:t>
            </a:r>
            <a:br>
              <a:rPr lang="ru-RU" sz="1600" b="1" dirty="0">
                <a:solidFill>
                  <a:srgbClr val="002060"/>
                </a:solidFill>
              </a:rPr>
            </a:br>
            <a:endParaRPr lang="ru-RU" sz="1600" b="1" dirty="0">
              <a:solidFill>
                <a:srgbClr val="002060"/>
              </a:solidFill>
            </a:endParaRPr>
          </a:p>
          <a:p>
            <a:r>
              <a:rPr lang="ru-RU" sz="1600" b="1" dirty="0">
                <a:solidFill>
                  <a:srgbClr val="002060"/>
                </a:solidFill>
              </a:rPr>
              <a:t>г. Москва – г. Тюмень, 24 августа 2021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01697-E868-48F5-ADC3-BE6A5F8E9F3C}" type="slidenum">
              <a:rPr lang="ru-RU" smtClean="0"/>
              <a:pPr/>
              <a:t>1</a:t>
            </a:fld>
            <a:endParaRPr lang="ru-RU"/>
          </a:p>
        </p:txBody>
      </p:sp>
      <p:pic>
        <p:nvPicPr>
          <p:cNvPr id="6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3856"/>
            <a:ext cx="2579427" cy="14509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E1D8FBDC-4949-4999-A46F-2C6E5B5DF033}"/>
              </a:ext>
            </a:extLst>
          </p:cNvPr>
          <p:cNvSpPr txBox="1">
            <a:spLocks/>
          </p:cNvSpPr>
          <p:nvPr/>
        </p:nvSpPr>
        <p:spPr>
          <a:xfrm>
            <a:off x="398206" y="274638"/>
            <a:ext cx="8566282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35" tIns="45718" rIns="91435" bIns="45718" rtlCol="0" anchor="ctr">
            <a:norm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НОВЫЙ СОЦИАЛЬНЫЙ КОНТЕКСТ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2051720" y="2420888"/>
          <a:ext cx="4896544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3528" y="126876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Поколение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Z</a:t>
            </a: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226758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Пробовать новое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63688" y="191683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Отрицание авторитетов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512" y="277163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Карьерный рост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44008" y="148478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Цифровая культура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5576" y="161950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Цифровые инструменты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99992" y="494116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Работа с изменениями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96136" y="465313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C00000"/>
                </a:solidFill>
              </a:rPr>
              <a:t>Форсайт-мышление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24128" y="530120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C00000"/>
                </a:solidFill>
              </a:rPr>
              <a:t>Сборщик компетенций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48064" y="573325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Создание новых сред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84168" y="406778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C00000"/>
                </a:solidFill>
              </a:rPr>
              <a:t>Генерация знаний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60032" y="615601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C00000"/>
                </a:solidFill>
              </a:rPr>
              <a:t>Дизайнер социального взаимодействия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32040" y="197954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Человеческий капитал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00192" y="119675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Личностный рост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72200" y="162880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00B050"/>
                </a:solidFill>
              </a:rPr>
              <a:t>Самореализация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1560" y="472514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002060"/>
                </a:solidFill>
              </a:rPr>
              <a:t>Электронные услуги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7544" y="521990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Новое мышление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7544" y="406778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Big Data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75656" y="543593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002060"/>
                </a:solidFill>
              </a:rPr>
              <a:t>Виртуализация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51520" y="586798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Новые модели коммуникации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75656" y="623731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Социальные сети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9512" y="457183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Облачные сети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72200" y="233958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00B050"/>
                </a:solidFill>
              </a:rPr>
              <a:t>Кросс-культура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84168" y="284364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00B050"/>
                </a:solidFill>
              </a:rPr>
              <a:t>Изменчивость</a:t>
            </a:r>
          </a:p>
        </p:txBody>
      </p:sp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1E9B-3C3F-43A0-8C84-717B82B2EDBD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01697-E868-48F5-ADC3-BE6A5F8E9F3C}" type="slidenum">
              <a:rPr lang="ru-RU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11</a:t>
            </a:fld>
            <a:endParaRPr lang="ru-RU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56157B1-731F-4902-8FD5-A97514E41142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6923112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35" tIns="45718" rIns="91435" bIns="45718" rtlCol="0" anchor="ctr">
            <a:norm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НОВЫЕ ВОЗМОЖНОСТИ</a:t>
            </a:r>
          </a:p>
        </p:txBody>
      </p:sp>
      <p:pic>
        <p:nvPicPr>
          <p:cNvPr id="2" name="World's Largest Photo of New York City from EarthCam">
            <a:hlinkClick r:id="" action="ppaction://media"/>
            <a:extLst>
              <a:ext uri="{FF2B5EF4-FFF2-40B4-BE49-F238E27FC236}">
                <a16:creationId xmlns:a16="http://schemas.microsoft.com/office/drawing/2014/main" id="{0EA33442-5E2A-4891-ACC8-26588A14F9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1289298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0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7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368959B-C9E8-4D7D-A697-AA727B343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01697-E868-48F5-ADC3-BE6A5F8E9F3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D3EB8F1-F9BE-4DA1-9FF7-5D7EC7EA6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83" y="1672977"/>
            <a:ext cx="770023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157B1-731F-4902-8FD5-A97514E41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b="1" dirty="0">
                <a:solidFill>
                  <a:srgbClr val="C00000"/>
                </a:solidFill>
                <a:latin typeface="Arial Black" pitchFamily="34" charset="0"/>
              </a:rPr>
              <a:t>НОВЫЕ УСЛОВИЯ…</a:t>
            </a:r>
          </a:p>
        </p:txBody>
      </p:sp>
      <p:sp>
        <p:nvSpPr>
          <p:cNvPr id="9" name="Дуга 8">
            <a:extLst>
              <a:ext uri="{FF2B5EF4-FFF2-40B4-BE49-F238E27FC236}">
                <a16:creationId xmlns:a16="http://schemas.microsoft.com/office/drawing/2014/main" id="{A82A82EB-01B4-40C7-9DB2-DD164DEC51CA}"/>
              </a:ext>
            </a:extLst>
          </p:cNvPr>
          <p:cNvSpPr/>
          <p:nvPr/>
        </p:nvSpPr>
        <p:spPr>
          <a:xfrm>
            <a:off x="251520" y="2996952"/>
            <a:ext cx="2304256" cy="358301"/>
          </a:xfrm>
          <a:prstGeom prst="arc">
            <a:avLst>
              <a:gd name="adj1" fmla="val 11388"/>
              <a:gd name="adj2" fmla="val 21452003"/>
            </a:avLst>
          </a:prstGeom>
          <a:ln w="31750">
            <a:solidFill>
              <a:srgbClr val="D313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1718316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368959B-C9E8-4D7D-A697-AA727B343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01697-E868-48F5-ADC3-BE6A5F8E9F3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157B1-731F-4902-8FD5-A97514E41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b="1" dirty="0">
                <a:solidFill>
                  <a:srgbClr val="C00000"/>
                </a:solidFill>
                <a:latin typeface="Arial Black" pitchFamily="34" charset="0"/>
              </a:rPr>
              <a:t>НОВЫЕ УСЛОВИЯ…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C4245A5-D606-4F47-ADE1-CFF98943D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09" y="1196752"/>
            <a:ext cx="6470615" cy="36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блачко с текстом: прямоугольное 12">
            <a:extLst>
              <a:ext uri="{FF2B5EF4-FFF2-40B4-BE49-F238E27FC236}">
                <a16:creationId xmlns:a16="http://schemas.microsoft.com/office/drawing/2014/main" id="{33464AF9-E75A-44E8-9987-BBE262A37731}"/>
              </a:ext>
            </a:extLst>
          </p:cNvPr>
          <p:cNvSpPr/>
          <p:nvPr/>
        </p:nvSpPr>
        <p:spPr>
          <a:xfrm>
            <a:off x="6972904" y="1638334"/>
            <a:ext cx="1944216" cy="1077218"/>
          </a:xfrm>
          <a:prstGeom prst="wedgeRectCallout">
            <a:avLst>
              <a:gd name="adj1" fmla="val -83795"/>
              <a:gd name="adj2" fmla="val 24831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Vision (видение):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erif"/>
              <a:ea typeface="+mn-ea"/>
              <a:cs typeface="+mn-cs"/>
            </a:endParaRPr>
          </a:p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· Коммуникация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· Вера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erif"/>
              <a:ea typeface="+mn-ea"/>
              <a:cs typeface="+mn-cs"/>
            </a:endParaRPr>
          </a:p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· Фокус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erif"/>
              <a:ea typeface="+mn-ea"/>
              <a:cs typeface="+mn-cs"/>
            </a:endParaRPr>
          </a:p>
        </p:txBody>
      </p:sp>
      <p:sp>
        <p:nvSpPr>
          <p:cNvPr id="17" name="Облачко с текстом: прямоугольное 16">
            <a:extLst>
              <a:ext uri="{FF2B5EF4-FFF2-40B4-BE49-F238E27FC236}">
                <a16:creationId xmlns:a16="http://schemas.microsoft.com/office/drawing/2014/main" id="{51F41A79-F32B-4DF6-8A16-69FEAC08C5CD}"/>
              </a:ext>
            </a:extLst>
          </p:cNvPr>
          <p:cNvSpPr/>
          <p:nvPr/>
        </p:nvSpPr>
        <p:spPr>
          <a:xfrm>
            <a:off x="7020272" y="2996952"/>
            <a:ext cx="1944216" cy="1415772"/>
          </a:xfrm>
          <a:prstGeom prst="wedgeRectCallout">
            <a:avLst>
              <a:gd name="adj1" fmla="val -86324"/>
              <a:gd name="adj2" fmla="val -39061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Understanding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 (понимание):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erif"/>
              <a:ea typeface="+mn-ea"/>
              <a:cs typeface="+mn-cs"/>
            </a:endParaRPr>
          </a:p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· Любопытство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· Эмпатия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· Открытый ум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erif"/>
              <a:ea typeface="+mn-ea"/>
              <a:cs typeface="+mn-cs"/>
            </a:endParaRPr>
          </a:p>
        </p:txBody>
      </p:sp>
      <p:sp>
        <p:nvSpPr>
          <p:cNvPr id="18" name="Облачко с текстом: прямоугольное 17">
            <a:extLst>
              <a:ext uri="{FF2B5EF4-FFF2-40B4-BE49-F238E27FC236}">
                <a16:creationId xmlns:a16="http://schemas.microsoft.com/office/drawing/2014/main" id="{3F0A9CFA-6DB7-4C04-B965-DD610A019DCB}"/>
              </a:ext>
            </a:extLst>
          </p:cNvPr>
          <p:cNvSpPr/>
          <p:nvPr/>
        </p:nvSpPr>
        <p:spPr>
          <a:xfrm>
            <a:off x="6516216" y="5109572"/>
            <a:ext cx="2448272" cy="1199748"/>
          </a:xfrm>
          <a:prstGeom prst="wedgeRectCallout">
            <a:avLst>
              <a:gd name="adj1" fmla="val -56190"/>
              <a:gd name="adj2" fmla="val -155832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Clarity (ясность):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erif"/>
              <a:ea typeface="+mn-ea"/>
              <a:cs typeface="+mn-cs"/>
            </a:endParaRPr>
          </a:p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· Упрощение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· Интуиция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· Системное мышление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erif"/>
              <a:ea typeface="+mn-ea"/>
              <a:cs typeface="+mn-cs"/>
            </a:endParaRPr>
          </a:p>
        </p:txBody>
      </p:sp>
      <p:sp>
        <p:nvSpPr>
          <p:cNvPr id="19" name="Облачко с текстом: прямоугольное 18">
            <a:extLst>
              <a:ext uri="{FF2B5EF4-FFF2-40B4-BE49-F238E27FC236}">
                <a16:creationId xmlns:a16="http://schemas.microsoft.com/office/drawing/2014/main" id="{41BAB724-68D0-4251-A8F8-915F80497ED9}"/>
              </a:ext>
            </a:extLst>
          </p:cNvPr>
          <p:cNvSpPr/>
          <p:nvPr/>
        </p:nvSpPr>
        <p:spPr>
          <a:xfrm>
            <a:off x="1907704" y="5109572"/>
            <a:ext cx="3960440" cy="1199748"/>
          </a:xfrm>
          <a:prstGeom prst="wedgeRectCallout">
            <a:avLst>
              <a:gd name="adj1" fmla="val 51580"/>
              <a:gd name="adj2" fmla="val -83509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Agility (прыть):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erif"/>
              <a:ea typeface="+mn-ea"/>
              <a:cs typeface="+mn-cs"/>
            </a:endParaRPr>
          </a:p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· Решительность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· Инновации или смерть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· Делегирование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405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368959B-C9E8-4D7D-A697-AA727B343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01697-E868-48F5-ADC3-BE6A5F8E9F3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157B1-731F-4902-8FD5-A97514E41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b="1" dirty="0">
                <a:solidFill>
                  <a:srgbClr val="C00000"/>
                </a:solidFill>
                <a:latin typeface="Arial Black" pitchFamily="34" charset="0"/>
              </a:rPr>
              <a:t>НОВЫЕ УСЛОВИЯ…</a:t>
            </a:r>
          </a:p>
        </p:txBody>
      </p:sp>
      <p:pic>
        <p:nvPicPr>
          <p:cNvPr id="13" name="Рисунок 12" descr="Изображение выглядит как текст, снимок экрана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4039F2F6-D629-41F5-9AAC-01E382277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104" y="1166360"/>
            <a:ext cx="6876256" cy="2720634"/>
          </a:xfrm>
          <a:prstGeom prst="rect">
            <a:avLst/>
          </a:prstGeom>
        </p:spPr>
      </p:pic>
      <p:graphicFrame>
        <p:nvGraphicFramePr>
          <p:cNvPr id="4" name="Таблица 5">
            <a:extLst>
              <a:ext uri="{FF2B5EF4-FFF2-40B4-BE49-F238E27FC236}">
                <a16:creationId xmlns:a16="http://schemas.microsoft.com/office/drawing/2014/main" id="{B6477930-A122-4470-9459-3DDC2358A9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13030"/>
              </p:ext>
            </p:extLst>
          </p:nvPr>
        </p:nvGraphicFramePr>
        <p:xfrm>
          <a:off x="457201" y="4200005"/>
          <a:ext cx="7931223" cy="2469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8616">
                  <a:extLst>
                    <a:ext uri="{9D8B030D-6E8A-4147-A177-3AD203B41FA5}">
                      <a16:colId xmlns:a16="http://schemas.microsoft.com/office/drawing/2014/main" val="4270082636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3449854150"/>
                    </a:ext>
                  </a:extLst>
                </a:gridCol>
                <a:gridCol w="3168351">
                  <a:extLst>
                    <a:ext uri="{9D8B030D-6E8A-4147-A177-3AD203B41FA5}">
                      <a16:colId xmlns:a16="http://schemas.microsoft.com/office/drawing/2014/main" val="2331948661"/>
                    </a:ext>
                  </a:extLst>
                </a:gridCol>
              </a:tblGrid>
              <a:tr h="493871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en-US" sz="20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SPOD-</a:t>
                      </a:r>
                      <a:r>
                        <a:rPr lang="ru-RU" sz="20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мир»</a:t>
                      </a:r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en-US" sz="20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VUCA</a:t>
                      </a:r>
                      <a:r>
                        <a:rPr lang="ru-RU" sz="20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-мир»</a:t>
                      </a:r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en-US" sz="20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BANI</a:t>
                      </a:r>
                      <a:r>
                        <a:rPr lang="ru-RU" sz="20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-мир»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1223990"/>
                  </a:ext>
                </a:extLst>
              </a:tr>
              <a:tr h="493871"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устойчивый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нестабильность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хрупкий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278140"/>
                  </a:ext>
                </a:extLst>
              </a:tr>
              <a:tr h="493871"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предсказуемый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неопределённость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тревожный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9522213"/>
                  </a:ext>
                </a:extLst>
              </a:tr>
              <a:tr h="493871"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простой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сложность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нелинейный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0215417"/>
                  </a:ext>
                </a:extLst>
              </a:tr>
              <a:tr h="493871"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определенный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неоднозначность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непонятный/непостижимый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80423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3669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114301498"/>
              </p:ext>
            </p:extLst>
          </p:nvPr>
        </p:nvGraphicFramePr>
        <p:xfrm>
          <a:off x="467544" y="908720"/>
          <a:ext cx="8496944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99592" y="493187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Bookman Old Style"/>
              </a:rPr>
              <a:t>• </a:t>
            </a:r>
            <a:r>
              <a:rPr lang="ru-RU" dirty="0">
                <a:solidFill>
                  <a:srgbClr val="002060"/>
                </a:solidFill>
              </a:rPr>
              <a:t>Тотальное изменение ролей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92080" y="579597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Bookman Old Style"/>
              </a:rPr>
              <a:t>• </a:t>
            </a:r>
            <a:r>
              <a:rPr lang="ru-RU" dirty="0">
                <a:solidFill>
                  <a:srgbClr val="002060"/>
                </a:solidFill>
              </a:rPr>
              <a:t>Новая культура сотрудничества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32040" y="529191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Bookman Old Style"/>
              </a:rPr>
              <a:t>• </a:t>
            </a:r>
            <a:r>
              <a:rPr lang="ru-RU" dirty="0">
                <a:solidFill>
                  <a:srgbClr val="002060"/>
                </a:solidFill>
              </a:rPr>
              <a:t>Уплощение горизонтальных структур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88024" y="630002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Bookman Old Style"/>
              </a:rPr>
              <a:t>• </a:t>
            </a:r>
            <a:r>
              <a:rPr lang="ru-RU" dirty="0">
                <a:solidFill>
                  <a:srgbClr val="002060"/>
                </a:solidFill>
              </a:rPr>
              <a:t>Сетевое взаимодействие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1E9B-3C3F-43A0-8C84-717B82B2EDBD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23528" y="536392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Bookman Old Style"/>
              </a:rPr>
              <a:t>• </a:t>
            </a:r>
            <a:r>
              <a:rPr lang="ru-RU" dirty="0">
                <a:solidFill>
                  <a:srgbClr val="002060"/>
                </a:solidFill>
              </a:rPr>
              <a:t>Новые форматы коммуникаций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1102DB6E-1D56-4F3F-A5EF-7EF654A3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err="1"/>
              <a:t>Социокультурная</a:t>
            </a:r>
            <a:r>
              <a:rPr lang="ru-RU" sz="2800" b="1" dirty="0"/>
              <a:t> трансформация</a:t>
            </a:r>
            <a:endParaRPr lang="ru-RU" sz="3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355976" y="485986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Bookman Old Style"/>
              </a:rPr>
              <a:t>• </a:t>
            </a:r>
            <a:r>
              <a:rPr lang="ru-RU" dirty="0">
                <a:solidFill>
                  <a:srgbClr val="002060"/>
                </a:solidFill>
              </a:rPr>
              <a:t>Новые нормы и характеристики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9512" y="593998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Bookman Old Style"/>
              </a:rPr>
              <a:t>• </a:t>
            </a:r>
            <a:r>
              <a:rPr lang="ru-RU" dirty="0">
                <a:solidFill>
                  <a:srgbClr val="002060"/>
                </a:solidFill>
              </a:rPr>
              <a:t>Проектное управление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75656" y="630932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Bookman Old Style"/>
              </a:rPr>
              <a:t>• </a:t>
            </a:r>
            <a:r>
              <a:rPr lang="ru-RU" dirty="0">
                <a:solidFill>
                  <a:srgbClr val="002060"/>
                </a:solidFill>
              </a:rPr>
              <a:t>Взращивание лидеров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87824" y="579597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Bookman Old Style"/>
              </a:rPr>
              <a:t>• </a:t>
            </a:r>
            <a:r>
              <a:rPr lang="ru-RU" dirty="0">
                <a:solidFill>
                  <a:srgbClr val="002060"/>
                </a:solidFill>
              </a:rPr>
              <a:t>Развитие талантов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7544" y="1444714"/>
            <a:ext cx="2448272" cy="83099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«Цифровой 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Профсоюз»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47864" y="1444714"/>
            <a:ext cx="2448272" cy="83099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«Профсоюзное образование»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8184" y="1445875"/>
            <a:ext cx="2448272" cy="83099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«Территория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здоровья»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AE1D020D-F8AD-4D2D-8027-07968DFF1AAC}"/>
              </a:ext>
            </a:extLst>
          </p:cNvPr>
          <p:cNvSpPr txBox="1">
            <a:spLocks/>
          </p:cNvSpPr>
          <p:nvPr/>
        </p:nvSpPr>
        <p:spPr>
          <a:xfrm>
            <a:off x="436512" y="197768"/>
            <a:ext cx="8239944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35" tIns="45718" rIns="91435" bIns="45718" rtlCol="0" anchor="ctr">
            <a:norm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СОЦИОКУЛЬТУРНАЯ ТРАНСФОРМАЦИЯ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Нижний колонтитул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1200">
                <a:solidFill>
                  <a:schemeClr val="bg1"/>
                </a:solidFill>
              </a:rPr>
              <a:t>Загидуллин Р.Р., директор Центра ОСИ, к.п.н.</a:t>
            </a:r>
          </a:p>
        </p:txBody>
      </p:sp>
      <p:sp>
        <p:nvSpPr>
          <p:cNvPr id="4100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51EB373-9CCA-4C9C-B208-BBCDB8386006}" type="slidenum">
              <a:rPr lang="ru-RU" sz="1200" smtClean="0">
                <a:solidFill>
                  <a:schemeClr val="bg1"/>
                </a:solidFill>
              </a:rPr>
              <a:pPr eaLnBrk="1" hangingPunct="1"/>
              <a:t>16</a:t>
            </a:fld>
            <a:endParaRPr lang="ru-RU" sz="1200">
              <a:solidFill>
                <a:schemeClr val="bg1"/>
              </a:solidFill>
            </a:endParaRPr>
          </a:p>
        </p:txBody>
      </p:sp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57F3B3F8-138A-41D9-8C1C-58BBA31D64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16136" y="1499801"/>
            <a:ext cx="6624737" cy="4968553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D6F92716-2067-4568-8672-78071656E158}"/>
              </a:ext>
            </a:extLst>
          </p:cNvPr>
          <p:cNvSpPr txBox="1">
            <a:spLocks/>
          </p:cNvSpPr>
          <p:nvPr/>
        </p:nvSpPr>
        <p:spPr>
          <a:xfrm>
            <a:off x="436512" y="197768"/>
            <a:ext cx="8239944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35" tIns="45718" rIns="91435" bIns="45718" rtlCol="0" anchor="ctr">
            <a:norm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СОЦИОКУЛЬТУРНАЯ ТРАНСФОРМАЦИЯ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-108745" y="1071611"/>
            <a:ext cx="1871663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/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dirty="0"/>
              <a:t>1950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04248" y="1071612"/>
            <a:ext cx="1873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400" b="1" dirty="0">
                <a:latin typeface="+mn-lt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104564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9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9927" y="1916833"/>
            <a:ext cx="6150057" cy="4438485"/>
          </a:xfrm>
          <a:prstGeom prst="rect">
            <a:avLst/>
          </a:prstGeom>
          <a:noFill/>
          <a:ln w="9525">
            <a:solidFill>
              <a:srgbClr val="253957"/>
            </a:solidFill>
            <a:miter lim="800000"/>
            <a:headEnd/>
            <a:tailEnd/>
          </a:ln>
        </p:spPr>
      </p:pic>
      <p:pic>
        <p:nvPicPr>
          <p:cNvPr id="10" name="Picture 5" descr="C:\Users\valeynik\Pictures\Щедровицки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1" y="1916833"/>
            <a:ext cx="1962035" cy="196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4530" y="3952493"/>
            <a:ext cx="1623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Calibri"/>
              </a:rPr>
              <a:t>П.Г. Щедровицкий</a:t>
            </a:r>
          </a:p>
          <a:p>
            <a:r>
              <a:rPr lang="ru-RU" sz="1400" b="1" dirty="0">
                <a:solidFill>
                  <a:prstClr val="black"/>
                </a:solidFill>
                <a:latin typeface="Calibri"/>
              </a:rPr>
              <a:t>Род. 1958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95536" y="1269922"/>
            <a:ext cx="84249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prstClr val="black"/>
                </a:solidFill>
                <a:latin typeface="Calibri"/>
              </a:rPr>
              <a:t>«Вверх и вниз по волнам промышленных революций. Часть 1»</a:t>
            </a:r>
          </a:p>
        </p:txBody>
      </p:sp>
      <p:sp>
        <p:nvSpPr>
          <p:cNvPr id="14" name="Дуга 13"/>
          <p:cNvSpPr/>
          <p:nvPr/>
        </p:nvSpPr>
        <p:spPr>
          <a:xfrm>
            <a:off x="6732240" y="3140968"/>
            <a:ext cx="1944216" cy="936104"/>
          </a:xfrm>
          <a:prstGeom prst="arc">
            <a:avLst>
              <a:gd name="adj1" fmla="val 11388"/>
              <a:gd name="adj2" fmla="val 0"/>
            </a:avLst>
          </a:prstGeom>
          <a:ln w="31750">
            <a:solidFill>
              <a:srgbClr val="D313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CCD5366-4BAA-491F-A22B-7A29A61667BA}"/>
              </a:ext>
            </a:extLst>
          </p:cNvPr>
          <p:cNvSpPr txBox="1">
            <a:spLocks/>
          </p:cNvSpPr>
          <p:nvPr/>
        </p:nvSpPr>
        <p:spPr>
          <a:xfrm>
            <a:off x="436512" y="197768"/>
            <a:ext cx="8239944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35" tIns="45718" rIns="91435" bIns="45718" rtlCol="0" anchor="ctr">
            <a:norm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ПРОМЫШЛЕННАЯ РЕВОЛЮЦИЯ</a:t>
            </a:r>
          </a:p>
        </p:txBody>
      </p:sp>
      <p:pic>
        <p:nvPicPr>
          <p:cNvPr id="13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376" y="855586"/>
            <a:ext cx="8092570" cy="559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11560" y="6330807"/>
            <a:ext cx="84249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>
                <a:solidFill>
                  <a:prstClr val="black"/>
                </a:solidFill>
                <a:latin typeface="Calibri"/>
              </a:rPr>
              <a:t>Щедровицкий П.Г., «Вверх и вниз по волнам промышленных революций. Часть 1»</a:t>
            </a:r>
          </a:p>
        </p:txBody>
      </p:sp>
      <p:sp>
        <p:nvSpPr>
          <p:cNvPr id="11" name="Дуга 10"/>
          <p:cNvSpPr/>
          <p:nvPr/>
        </p:nvSpPr>
        <p:spPr>
          <a:xfrm>
            <a:off x="6876256" y="4941168"/>
            <a:ext cx="1800200" cy="1008111"/>
          </a:xfrm>
          <a:prstGeom prst="arc">
            <a:avLst>
              <a:gd name="adj1" fmla="val 11388"/>
              <a:gd name="adj2" fmla="val 0"/>
            </a:avLst>
          </a:prstGeom>
          <a:ln w="31750">
            <a:solidFill>
              <a:srgbClr val="D313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5C32F763-FC19-4D34-91EA-021FCDF770FF}"/>
              </a:ext>
            </a:extLst>
          </p:cNvPr>
          <p:cNvCxnSpPr/>
          <p:nvPr/>
        </p:nvCxnSpPr>
        <p:spPr>
          <a:xfrm>
            <a:off x="5076352" y="3645024"/>
            <a:ext cx="35640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Дуга 13">
            <a:extLst>
              <a:ext uri="{FF2B5EF4-FFF2-40B4-BE49-F238E27FC236}">
                <a16:creationId xmlns:a16="http://schemas.microsoft.com/office/drawing/2014/main" id="{1F4701DD-296F-49F3-87C3-964EFA0BBAA2}"/>
              </a:ext>
            </a:extLst>
          </p:cNvPr>
          <p:cNvSpPr/>
          <p:nvPr/>
        </p:nvSpPr>
        <p:spPr>
          <a:xfrm>
            <a:off x="5004048" y="4941168"/>
            <a:ext cx="1800200" cy="1008111"/>
          </a:xfrm>
          <a:prstGeom prst="arc">
            <a:avLst>
              <a:gd name="adj1" fmla="val 11388"/>
              <a:gd name="adj2" fmla="val 0"/>
            </a:avLst>
          </a:prstGeom>
          <a:ln w="31750">
            <a:solidFill>
              <a:srgbClr val="D313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14D1F8C-07FC-4E57-87D1-577E0B37E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01697-E868-48F5-ADC3-BE6A5F8E9F3C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  <a:ea typeface="+mj-ea"/>
                <a:cs typeface="+mj-cs"/>
                <a:sym typeface="Helvetica Light"/>
              </a:rPr>
              <a:pPr>
                <a:defRPr/>
              </a:pPr>
              <a:t>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ea typeface="+mj-ea"/>
              <a:cs typeface="+mj-cs"/>
              <a:sym typeface="Helvetica Ligh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077468-D563-4043-AF70-DED48BBDE0D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" y="2330187"/>
            <a:ext cx="9029700" cy="3848100"/>
          </a:xfrm>
          <a:prstGeom prst="rect">
            <a:avLst/>
          </a:prstGeom>
        </p:spPr>
      </p:pic>
      <p:sp>
        <p:nvSpPr>
          <p:cNvPr id="7" name="Дуга 6">
            <a:extLst>
              <a:ext uri="{FF2B5EF4-FFF2-40B4-BE49-F238E27FC236}">
                <a16:creationId xmlns:a16="http://schemas.microsoft.com/office/drawing/2014/main" id="{1AD7A632-FF80-4FF0-8854-9078FB1B1A77}"/>
              </a:ext>
            </a:extLst>
          </p:cNvPr>
          <p:cNvSpPr/>
          <p:nvPr/>
        </p:nvSpPr>
        <p:spPr>
          <a:xfrm rot="5400000">
            <a:off x="-867857" y="2846827"/>
            <a:ext cx="4929693" cy="2781671"/>
          </a:xfrm>
          <a:prstGeom prst="arc">
            <a:avLst>
              <a:gd name="adj1" fmla="val 11388"/>
              <a:gd name="adj2" fmla="val 0"/>
            </a:avLst>
          </a:prstGeom>
          <a:ln w="50800">
            <a:solidFill>
              <a:srgbClr val="D313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  <a:latin typeface="Calibri"/>
              <a:sym typeface="Helvetica Light"/>
            </a:endParaRPr>
          </a:p>
        </p:txBody>
      </p:sp>
      <p:sp>
        <p:nvSpPr>
          <p:cNvPr id="8" name="Дуга 7">
            <a:extLst>
              <a:ext uri="{FF2B5EF4-FFF2-40B4-BE49-F238E27FC236}">
                <a16:creationId xmlns:a16="http://schemas.microsoft.com/office/drawing/2014/main" id="{78C3CB12-9DF1-404B-8C6E-E9E44876649E}"/>
              </a:ext>
            </a:extLst>
          </p:cNvPr>
          <p:cNvSpPr/>
          <p:nvPr/>
        </p:nvSpPr>
        <p:spPr>
          <a:xfrm rot="5400000">
            <a:off x="4964791" y="2846827"/>
            <a:ext cx="4929693" cy="2781671"/>
          </a:xfrm>
          <a:prstGeom prst="arc">
            <a:avLst>
              <a:gd name="adj1" fmla="val 11388"/>
              <a:gd name="adj2" fmla="val 0"/>
            </a:avLst>
          </a:prstGeom>
          <a:ln w="50800">
            <a:solidFill>
              <a:srgbClr val="D313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  <a:latin typeface="Calibri"/>
              <a:sym typeface="Helvetica Light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1102DB6E-1D56-4F3F-A5EF-7EF654A3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/>
              <a:t>Модель профессиональной деятельности</a:t>
            </a:r>
            <a:endParaRPr lang="ru-RU" sz="32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A3C0F9-2221-4E8C-BB03-D6FCF4A37F49}"/>
              </a:ext>
            </a:extLst>
          </p:cNvPr>
          <p:cNvSpPr txBox="1"/>
          <p:nvPr/>
        </p:nvSpPr>
        <p:spPr>
          <a:xfrm>
            <a:off x="539552" y="2020779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latin typeface="Calibri"/>
                <a:ea typeface="+mj-ea"/>
                <a:cs typeface="+mj-cs"/>
                <a:sym typeface="Helvetica Light"/>
              </a:rPr>
              <a:t>СТАРАЯ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012BA4-D51F-4DEC-A76A-5A31BB86B5C5}"/>
              </a:ext>
            </a:extLst>
          </p:cNvPr>
          <p:cNvSpPr txBox="1"/>
          <p:nvPr/>
        </p:nvSpPr>
        <p:spPr>
          <a:xfrm>
            <a:off x="6444208" y="2031232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latin typeface="Calibri"/>
                <a:ea typeface="+mj-ea"/>
                <a:cs typeface="+mj-cs"/>
                <a:sym typeface="Helvetica Light"/>
              </a:rPr>
              <a:t>НОВАЯ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AD0A95F9-49CF-47E5-B9E1-48EF78F989B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07524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35" tIns="45718" rIns="91435" bIns="45718" rtlCol="0" anchor="ctr">
            <a:normAutofit fontScale="92500"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НОВАЯ МОДЕЛЬ ПРОФЕССИОНАЛЬНОЙ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3272254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157B1-731F-4902-8FD5-A97514E41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b="1" dirty="0">
                <a:solidFill>
                  <a:srgbClr val="C00000"/>
                </a:solidFill>
                <a:latin typeface="Arial Black" pitchFamily="34" charset="0"/>
              </a:rPr>
              <a:t>НОВЫЕ УСЛОВИЯ…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368959B-C9E8-4D7D-A697-AA727B343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01697-E868-48F5-ADC3-BE6A5F8E9F3C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905" y="1268760"/>
            <a:ext cx="8277221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467544" y="1844824"/>
            <a:ext cx="1224136" cy="36004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707904" y="1844824"/>
            <a:ext cx="1224136" cy="36004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543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339752" y="4293096"/>
            <a:ext cx="2232248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5496" y="4005064"/>
            <a:ext cx="2232248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1E9B-3C3F-43A0-8C84-717B82B2EDBD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323528" y="1610791"/>
            <a:ext cx="8568952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002060"/>
                </a:solidFill>
              </a:rPr>
              <a:t>I</a:t>
            </a:r>
            <a:r>
              <a:rPr lang="ru-RU" sz="2000" b="1" dirty="0">
                <a:solidFill>
                  <a:srgbClr val="002060"/>
                </a:solidFill>
              </a:rPr>
              <a:t>: «Россия страна возможностей»</a:t>
            </a:r>
          </a:p>
          <a:p>
            <a:pPr marL="276225" marR="0" lvl="0" indent="-2762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</a:pPr>
            <a:r>
              <a:rPr lang="ru-RU" dirty="0"/>
              <a:t>строить нашу политику вокруг человека, его благополучия, интересов и запросов; </a:t>
            </a:r>
          </a:p>
          <a:p>
            <a:pPr marL="276225" marR="0" lvl="0" indent="-2762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</a:pPr>
            <a:r>
              <a:rPr lang="ru-RU" dirty="0"/>
              <a:t>расширять пространство свободы для человека; </a:t>
            </a:r>
          </a:p>
          <a:p>
            <a:pPr marL="276225" marR="0" lvl="0" indent="-2762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</a:pPr>
            <a:r>
              <a:rPr lang="ru-RU" dirty="0"/>
              <a:t>осуществлять технологический прорыв; </a:t>
            </a:r>
          </a:p>
          <a:p>
            <a:pPr marL="276225" marR="0" lvl="0" indent="-2762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</a:pPr>
            <a:r>
              <a:rPr lang="ru-RU" dirty="0"/>
              <a:t>открытость страны, ее нацеленность на активное участие в мировых процессах и интеграционных проектах</a:t>
            </a:r>
            <a:endParaRPr lang="ru-RU" b="1" dirty="0">
              <a:solidFill>
                <a:srgbClr val="002060"/>
              </a:solidFill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>
              <a:solidFill>
                <a:srgbClr val="002060"/>
              </a:solidFill>
            </a:endParaRPr>
          </a:p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2060"/>
                </a:solidFill>
              </a:rPr>
              <a:t>II</a:t>
            </a:r>
            <a:r>
              <a:rPr lang="ru-RU" sz="2000" b="1" dirty="0">
                <a:solidFill>
                  <a:srgbClr val="002060"/>
                </a:solidFill>
              </a:rPr>
              <a:t>: Стратегия социально-экономического развития регионов до 2035</a:t>
            </a:r>
          </a:p>
          <a:p>
            <a:pPr marL="276225" indent="-276225" algn="just" defTabSz="914400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ru-RU" dirty="0"/>
              <a:t>пространственное развитие; </a:t>
            </a:r>
          </a:p>
          <a:p>
            <a:pPr marL="276225" indent="-276225" algn="just" defTabSz="914400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ru-RU" dirty="0"/>
              <a:t>концепция Человека возможного; </a:t>
            </a:r>
          </a:p>
          <a:p>
            <a:pPr marL="276225" indent="-276225" algn="just" defTabSz="914400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ru-RU" dirty="0"/>
              <a:t>построение будущей школы в настоящем, учитывая традиции прошлого.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>
              <a:solidFill>
                <a:srgbClr val="002060"/>
              </a:solidFill>
            </a:endParaRPr>
          </a:p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2060"/>
                </a:solidFill>
              </a:rPr>
              <a:t>III</a:t>
            </a:r>
            <a:r>
              <a:rPr lang="ru-RU" sz="2000" b="1" dirty="0">
                <a:solidFill>
                  <a:srgbClr val="002060"/>
                </a:solidFill>
              </a:rPr>
              <a:t>: Национальный проект «Образование»</a:t>
            </a:r>
          </a:p>
          <a:p>
            <a:pPr marL="276225" lvl="0" indent="-276225" algn="just" defTabSz="914400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ru-RU" dirty="0"/>
              <a:t>профессиональный рост, </a:t>
            </a:r>
          </a:p>
          <a:p>
            <a:pPr marL="276225" lvl="0" indent="-276225" algn="just" defTabSz="914400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ru-RU" dirty="0"/>
              <a:t>«опережающее» развитие, </a:t>
            </a:r>
          </a:p>
          <a:p>
            <a:pPr marL="276225" lvl="0" indent="-276225" algn="just" defTabSz="914400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ru-RU" dirty="0"/>
              <a:t>«горизонтальное обучение».</a:t>
            </a:r>
          </a:p>
        </p:txBody>
      </p:sp>
      <p:pic>
        <p:nvPicPr>
          <p:cNvPr id="16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1102DB6E-1D56-4F3F-A5EF-7EF654A3A99D}"/>
              </a:ext>
            </a:extLst>
          </p:cNvPr>
          <p:cNvSpPr txBox="1">
            <a:spLocks/>
          </p:cNvSpPr>
          <p:nvPr/>
        </p:nvSpPr>
        <p:spPr>
          <a:xfrm>
            <a:off x="457200" y="413792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ru-RU" sz="2400" b="1" dirty="0">
                <a:solidFill>
                  <a:srgbClr val="C00000"/>
                </a:solidFill>
                <a:latin typeface="Arial Black" pitchFamily="34" charset="0"/>
              </a:rPr>
              <a:t>НОВЫЕ ЦЕННОСТНО-СМЫСЛОВЫЕ ОРИЕНТИРЫ: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1E4F69C-07A8-4DDE-A6D1-9FC3BC21A5FE}"/>
              </a:ext>
            </a:extLst>
          </p:cNvPr>
          <p:cNvSpPr txBox="1"/>
          <p:nvPr/>
        </p:nvSpPr>
        <p:spPr>
          <a:xfrm>
            <a:off x="251520" y="1417638"/>
            <a:ext cx="8568952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arenR"/>
              <a:defRPr/>
            </a:pPr>
            <a:r>
              <a:rPr lang="ru-RU" sz="2000" b="1" dirty="0"/>
              <a:t>Профессиональная идентичность </a:t>
            </a:r>
            <a:r>
              <a:rPr lang="ru-RU" sz="2000" dirty="0"/>
              <a:t>— сложный интегративный психологический феномен, ведущая характеристика профессионального развития человека, которая свидетельствует о </a:t>
            </a:r>
            <a:r>
              <a:rPr lang="ru-RU" sz="2000" b="1" i="1" dirty="0"/>
              <a:t>степени</a:t>
            </a:r>
            <a:r>
              <a:rPr lang="ru-RU" sz="2000" dirty="0"/>
              <a:t> </a:t>
            </a:r>
            <a:r>
              <a:rPr lang="ru-RU" sz="2000" b="1" i="1" dirty="0"/>
              <a:t>принятия избранной профессиональной деятельности в качестве средства самореализации и развития</a:t>
            </a:r>
            <a:r>
              <a:rPr lang="ru-RU" sz="2000" dirty="0"/>
              <a:t>, осознание своей тождественности с группой и оценка значимости членства в ней.</a:t>
            </a:r>
          </a:p>
          <a:p>
            <a:pPr marL="514350" indent="-514350">
              <a:buFont typeface="+mj-lt"/>
              <a:buAutoNum type="arabicParenR"/>
              <a:defRPr/>
            </a:pPr>
            <a:endParaRPr lang="ru-RU" sz="2000" dirty="0"/>
          </a:p>
          <a:p>
            <a:pPr marL="514350" indent="-514350">
              <a:buFont typeface="+mj-lt"/>
              <a:buAutoNum type="arabicParenR"/>
              <a:defRPr/>
            </a:pPr>
            <a:r>
              <a:rPr lang="ru-RU" sz="2000" dirty="0"/>
              <a:t>Возникает в процессе социализации человека. Является результатом социокультурной коммуникации.</a:t>
            </a:r>
          </a:p>
          <a:p>
            <a:pPr marL="514350" indent="-514350">
              <a:buFont typeface="+mj-lt"/>
              <a:buAutoNum type="arabicParenR"/>
              <a:defRPr/>
            </a:pPr>
            <a:endParaRPr lang="ru-RU" sz="2000" dirty="0"/>
          </a:p>
          <a:p>
            <a:pPr marL="514350" indent="-514350">
              <a:buFont typeface="+mj-lt"/>
              <a:buAutoNum type="arabicParenR"/>
              <a:defRPr/>
            </a:pPr>
            <a:r>
              <a:rPr lang="ru-RU" sz="2000" b="1" dirty="0"/>
              <a:t>Проблемные вопросы:</a:t>
            </a:r>
            <a:br>
              <a:rPr lang="ru-RU" sz="2000" b="1" dirty="0"/>
            </a:br>
            <a:r>
              <a:rPr lang="ru-RU" dirty="0"/>
              <a:t>3.1. Является ли профсоюзная деятельность профессией?</a:t>
            </a:r>
            <a:br>
              <a:rPr lang="ru-RU" dirty="0"/>
            </a:br>
            <a:r>
              <a:rPr lang="ru-RU" dirty="0"/>
              <a:t>3.2. Является ли профсоюзная деятельность профессиональной деятельностью?</a:t>
            </a:r>
            <a:br>
              <a:rPr lang="ru-RU" dirty="0"/>
            </a:br>
            <a:r>
              <a:rPr lang="ru-RU" dirty="0"/>
              <a:t>3.3. Является ли профсоюзная деятельность экономической деятельностью?</a:t>
            </a:r>
            <a:endParaRPr lang="ru-RU" sz="2000" dirty="0"/>
          </a:p>
        </p:txBody>
      </p:sp>
      <p:pic>
        <p:nvPicPr>
          <p:cNvPr id="5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>
            <a:extLst>
              <a:ext uri="{FF2B5EF4-FFF2-40B4-BE49-F238E27FC236}">
                <a16:creationId xmlns:a16="http://schemas.microsoft.com/office/drawing/2014/main" id="{747984AA-5954-4043-9106-FF69B8311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AB4C92-92B5-4671-815A-017E77A485EF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7427168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35" tIns="45718" rIns="91435" bIns="45718" rtlCol="0" anchor="ctr">
            <a:norm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«ПРОФСОЮЗНАЯ ИДЕНТИЧНОСТЬ»</a:t>
            </a:r>
          </a:p>
        </p:txBody>
      </p:sp>
    </p:spTree>
    <p:extLst>
      <p:ext uri="{BB962C8B-B14F-4D97-AF65-F5344CB8AC3E}">
        <p14:creationId xmlns:p14="http://schemas.microsoft.com/office/powerpoint/2010/main" val="759503752"/>
      </p:ext>
    </p:extLst>
  </p:cSld>
  <p:clrMapOvr>
    <a:masterClrMapping/>
  </p:clrMapOvr>
  <p:transition spd="slow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>
            <a:extLst>
              <a:ext uri="{FF2B5EF4-FFF2-40B4-BE49-F238E27FC236}">
                <a16:creationId xmlns:a16="http://schemas.microsoft.com/office/drawing/2014/main" id="{747984AA-5954-4043-9106-FF69B8311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AB4C92-92B5-4671-815A-017E77A485EF}"/>
              </a:ext>
            </a:extLst>
          </p:cNvPr>
          <p:cNvSpPr txBox="1">
            <a:spLocks/>
          </p:cNvSpPr>
          <p:nvPr/>
        </p:nvSpPr>
        <p:spPr>
          <a:xfrm>
            <a:off x="323528" y="274638"/>
            <a:ext cx="756084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35" tIns="45718" rIns="91435" bIns="45718" rtlCol="0" anchor="ctr">
            <a:norm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«ПРОФСОЮЗНАЯ ИДЕНТИЧНОСТЬ»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225A1E-675B-4024-9742-4F3DCE853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1454844"/>
            <a:ext cx="9224035" cy="5142508"/>
          </a:xfrm>
          <a:prstGeom prst="rect">
            <a:avLst/>
          </a:prstGeom>
        </p:spPr>
      </p:pic>
      <p:sp>
        <p:nvSpPr>
          <p:cNvPr id="7" name="Скругленный прямоугольник 7">
            <a:extLst>
              <a:ext uri="{FF2B5EF4-FFF2-40B4-BE49-F238E27FC236}">
                <a16:creationId xmlns:a16="http://schemas.microsoft.com/office/drawing/2014/main" id="{45C5FB0A-AADE-47D7-83FC-D046FB9FB10F}"/>
              </a:ext>
            </a:extLst>
          </p:cNvPr>
          <p:cNvSpPr/>
          <p:nvPr/>
        </p:nvSpPr>
        <p:spPr>
          <a:xfrm rot="5400000">
            <a:off x="1385646" y="2078850"/>
            <a:ext cx="972108" cy="367240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820639"/>
      </p:ext>
    </p:extLst>
  </p:cSld>
  <p:clrMapOvr>
    <a:masterClrMapping/>
  </p:clrMapOvr>
  <p:transition spd="slow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>
            <a:extLst>
              <a:ext uri="{FF2B5EF4-FFF2-40B4-BE49-F238E27FC236}">
                <a16:creationId xmlns:a16="http://schemas.microsoft.com/office/drawing/2014/main" id="{747984AA-5954-4043-9106-FF69B8311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AB4C92-92B5-4671-815A-017E77A485EF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7427168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35" tIns="45718" rIns="91435" bIns="45718" rtlCol="0" anchor="ctr">
            <a:norm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«ПРОФСОЮЗНАЯ СУБЪЕКТНОСТЬ»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EC8D461-892F-4B10-9FD3-179F9A81D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564905"/>
            <a:ext cx="4752528" cy="3606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AD369F-3E78-45D3-8C91-8A5667DA0E5C}"/>
              </a:ext>
            </a:extLst>
          </p:cNvPr>
          <p:cNvSpPr txBox="1"/>
          <p:nvPr/>
        </p:nvSpPr>
        <p:spPr>
          <a:xfrm>
            <a:off x="570390" y="1523266"/>
            <a:ext cx="8239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/>
              <a:t>Субъектность</a:t>
            </a:r>
            <a:r>
              <a:rPr lang="ru-RU" sz="2400" b="1" dirty="0"/>
              <a:t>*</a:t>
            </a:r>
            <a:r>
              <a:rPr lang="ru-RU" sz="2400" dirty="0"/>
              <a:t> — способность человека выступать агентом (субъектом) действия, быть независимым от других людей.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8A905B-C565-4C7B-B6E5-FCC77A97F06D}"/>
              </a:ext>
            </a:extLst>
          </p:cNvPr>
          <p:cNvSpPr txBox="1"/>
          <p:nvPr/>
        </p:nvSpPr>
        <p:spPr>
          <a:xfrm>
            <a:off x="4355976" y="5508913"/>
            <a:ext cx="425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/>
              <a:t>Леонтьев А.Н. (1903-1973) </a:t>
            </a:r>
          </a:p>
          <a:p>
            <a:pPr algn="r"/>
            <a:r>
              <a:rPr lang="ru-RU" sz="1400" dirty="0"/>
              <a:t>*«Деятельность. Сознание. Личность», 1977 год</a:t>
            </a:r>
          </a:p>
        </p:txBody>
      </p:sp>
      <p:pic>
        <p:nvPicPr>
          <p:cNvPr id="11" name="Picture 5" descr="https://irkutsk.blendedlearning.pro/wp-content/uploads/2019/09/%D0%BB%D0%B5%D0%BE%D0%BD%D1%82%D1%8C%D0%B5%D0%B2.jpg">
            <a:extLst>
              <a:ext uri="{FF2B5EF4-FFF2-40B4-BE49-F238E27FC236}">
                <a16:creationId xmlns:a16="http://schemas.microsoft.com/office/drawing/2014/main" id="{87DDAFB1-DC61-445E-B8D5-AB331543A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7466" y="3471856"/>
            <a:ext cx="1213804" cy="18628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0459371"/>
      </p:ext>
    </p:extLst>
  </p:cSld>
  <p:clrMapOvr>
    <a:masterClrMapping/>
  </p:clrMapOvr>
  <p:transition spd="slow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>
            <a:extLst>
              <a:ext uri="{FF2B5EF4-FFF2-40B4-BE49-F238E27FC236}">
                <a16:creationId xmlns:a16="http://schemas.microsoft.com/office/drawing/2014/main" id="{747984AA-5954-4043-9106-FF69B8311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AB4C92-92B5-4671-815A-017E77A485EF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7427168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35" tIns="45718" rIns="91435" bIns="45718" rtlCol="0" anchor="ctr">
            <a:norm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«ПРОФСОЮЗНАЯ СУБЪЕКТНОСТЬ»</a:t>
            </a:r>
          </a:p>
        </p:txBody>
      </p:sp>
      <p:pic>
        <p:nvPicPr>
          <p:cNvPr id="2" name="A Beautiful Mind - Window Scene">
            <a:hlinkClick r:id="" action="ppaction://media"/>
            <a:extLst>
              <a:ext uri="{FF2B5EF4-FFF2-40B4-BE49-F238E27FC236}">
                <a16:creationId xmlns:a16="http://schemas.microsoft.com/office/drawing/2014/main" id="{DD9C72B9-8D89-464E-8530-9C62E4A646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547" y="1268760"/>
            <a:ext cx="8295253" cy="466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731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>
            <a:extLst>
              <a:ext uri="{FF2B5EF4-FFF2-40B4-BE49-F238E27FC236}">
                <a16:creationId xmlns:a16="http://schemas.microsoft.com/office/drawing/2014/main" id="{747984AA-5954-4043-9106-FF69B8311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AB4C92-92B5-4671-815A-017E77A485EF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7427168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35" tIns="45718" rIns="91435" bIns="45718" rtlCol="0" anchor="ctr">
            <a:norm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«ПРОФСОЮЗНАЯ СУБЪЕКТНОСТЬ»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9E350D4C-3F1A-4981-9BE2-5E6AF4224E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823723"/>
              </p:ext>
            </p:extLst>
          </p:nvPr>
        </p:nvGraphicFramePr>
        <p:xfrm>
          <a:off x="559443" y="2348880"/>
          <a:ext cx="8208911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8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764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6059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№ </a:t>
                      </a:r>
                      <a:r>
                        <a:rPr lang="ru-RU" sz="1400" b="1" dirty="0" err="1"/>
                        <a:t>п</a:t>
                      </a:r>
                      <a:r>
                        <a:rPr lang="ru-RU" sz="1400" b="1" dirty="0"/>
                        <a:t>/</a:t>
                      </a:r>
                      <a:r>
                        <a:rPr lang="ru-RU" sz="1400" b="1" dirty="0" err="1"/>
                        <a:t>п</a:t>
                      </a:r>
                      <a:endParaRPr lang="ru-RU" b="1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Наименование этапа</a:t>
                      </a:r>
                      <a:r>
                        <a:rPr lang="en-US" sz="2000" b="1" dirty="0"/>
                        <a:t>*</a:t>
                      </a:r>
                      <a:endParaRPr lang="ru-RU" sz="2000" b="1" dirty="0"/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Позиция участников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Задача</a:t>
                      </a:r>
                      <a:r>
                        <a:rPr lang="ru-RU" sz="2000" b="1" baseline="0" dirty="0"/>
                        <a:t> </a:t>
                      </a:r>
                      <a:r>
                        <a:rPr lang="ru-RU" sz="2000" b="1" dirty="0"/>
                        <a:t>обучающего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5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I</a:t>
                      </a:r>
                      <a:r>
                        <a:rPr lang="ru-RU" sz="1800" dirty="0"/>
                        <a:t>.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Педагогическое руководство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ru-RU" sz="2000" b="0" dirty="0"/>
                        <a:t>S - O</a:t>
                      </a:r>
                      <a:endParaRPr lang="ru-RU" sz="2000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Актуализация «коридора культуры» 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5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ru-RU" sz="1800" b="0" dirty="0"/>
                        <a:t>II</a:t>
                      </a:r>
                      <a:r>
                        <a:rPr lang="ru-RU" altLang="ru-RU" sz="1800" b="0" dirty="0"/>
                        <a:t>.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2000" b="0" dirty="0"/>
                        <a:t>Педагогическое сопровождение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ru-RU" sz="2000" b="0" dirty="0"/>
                        <a:t>S (O) – O (S)</a:t>
                      </a:r>
                      <a:endParaRPr lang="ru-RU" sz="20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Мобилизация личностных ресурсов обучающегося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757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III</a:t>
                      </a:r>
                      <a:r>
                        <a:rPr lang="ru-RU" sz="1800" b="0" dirty="0"/>
                        <a:t>.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ru-RU" sz="2000" b="0" dirty="0"/>
                        <a:t>Педагогическая поддержка</a:t>
                      </a:r>
                      <a:endParaRPr lang="ru-RU" sz="2000" b="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 - S</a:t>
                      </a:r>
                      <a:endParaRPr lang="ru-RU" sz="20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Реализация «авторской» модели деятельности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6D08CD4-DF9B-40C1-9E52-9B87FB44C536}"/>
              </a:ext>
            </a:extLst>
          </p:cNvPr>
          <p:cNvSpPr/>
          <p:nvPr/>
        </p:nvSpPr>
        <p:spPr>
          <a:xfrm>
            <a:off x="7183848" y="5877272"/>
            <a:ext cx="1699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/>
              <a:t>* </a:t>
            </a:r>
            <a:r>
              <a:rPr lang="ru-RU" dirty="0" err="1"/>
              <a:t>Борытко</a:t>
            </a:r>
            <a:r>
              <a:rPr lang="ru-RU" dirty="0"/>
              <a:t> Н.М.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EB7298-4B0E-4815-AFED-D392E4BAE7B5}"/>
              </a:ext>
            </a:extLst>
          </p:cNvPr>
          <p:cNvSpPr txBox="1"/>
          <p:nvPr/>
        </p:nvSpPr>
        <p:spPr>
          <a:xfrm>
            <a:off x="539552" y="1484784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Как взрастить субъектность личности?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5CA57F-A52D-4813-851C-ED0006A7AA91}"/>
              </a:ext>
            </a:extLst>
          </p:cNvPr>
          <p:cNvSpPr txBox="1"/>
          <p:nvPr/>
        </p:nvSpPr>
        <p:spPr>
          <a:xfrm>
            <a:off x="559443" y="5373216"/>
            <a:ext cx="82089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Базовые личностные характеристики, подлежащие развитию – </a:t>
            </a:r>
            <a:r>
              <a:rPr lang="ru-RU" sz="2400" b="1" dirty="0">
                <a:solidFill>
                  <a:srgbClr val="FF0000"/>
                </a:solidFill>
              </a:rPr>
              <a:t>инициативность и ответственность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759061"/>
      </p:ext>
    </p:extLst>
  </p:cSld>
  <p:clrMapOvr>
    <a:masterClrMapping/>
  </p:clrMapOvr>
  <p:transition spd="slow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>
            <a:extLst>
              <a:ext uri="{FF2B5EF4-FFF2-40B4-BE49-F238E27FC236}">
                <a16:creationId xmlns:a16="http://schemas.microsoft.com/office/drawing/2014/main" id="{747984AA-5954-4043-9106-FF69B8311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AB4C92-92B5-4671-815A-017E77A485EF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7427168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35" tIns="45718" rIns="91435" bIns="45718" rtlCol="0" anchor="ctr">
            <a:norm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БАЗОВЫЕ ПРОЦЕССЫ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DE865A-4780-46B5-B4C6-75FABAB5C67F}"/>
              </a:ext>
            </a:extLst>
          </p:cNvPr>
          <p:cNvSpPr txBox="1"/>
          <p:nvPr/>
        </p:nvSpPr>
        <p:spPr>
          <a:xfrm>
            <a:off x="457200" y="1469102"/>
            <a:ext cx="821848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arenR"/>
              <a:defRPr/>
            </a:pPr>
            <a:r>
              <a:rPr lang="ru-RU" sz="2800" dirty="0"/>
              <a:t>взаимодействие</a:t>
            </a:r>
          </a:p>
          <a:p>
            <a:pPr marL="514350" indent="-514350">
              <a:buFont typeface="+mj-lt"/>
              <a:buAutoNum type="arabicParenR"/>
              <a:defRPr/>
            </a:pPr>
            <a:r>
              <a:rPr lang="ru-RU" sz="2800" dirty="0"/>
              <a:t>совместная деятельность</a:t>
            </a:r>
          </a:p>
          <a:p>
            <a:pPr marL="514350" indent="-514350">
              <a:buFont typeface="+mj-lt"/>
              <a:buAutoNum type="arabicParenR"/>
              <a:defRPr/>
            </a:pPr>
            <a:r>
              <a:rPr lang="ru-RU" sz="2800" dirty="0"/>
              <a:t>коммуникация</a:t>
            </a:r>
          </a:p>
          <a:p>
            <a:pPr marL="514350" indent="-514350">
              <a:buFont typeface="+mj-lt"/>
              <a:buAutoNum type="arabicParenR"/>
              <a:defRPr/>
            </a:pPr>
            <a:r>
              <a:rPr lang="ru-RU" sz="2800" dirty="0"/>
              <a:t>отношения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AF4F39E-BB72-4137-A46F-D223E5197721}"/>
              </a:ext>
            </a:extLst>
          </p:cNvPr>
          <p:cNvSpPr/>
          <p:nvPr/>
        </p:nvSpPr>
        <p:spPr>
          <a:xfrm>
            <a:off x="827584" y="3861048"/>
            <a:ext cx="900000" cy="900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Ц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60525B87-28AD-435A-988D-E6CC6AA9A9AC}"/>
              </a:ext>
            </a:extLst>
          </p:cNvPr>
          <p:cNvSpPr/>
          <p:nvPr/>
        </p:nvSpPr>
        <p:spPr>
          <a:xfrm>
            <a:off x="2382321" y="3861048"/>
            <a:ext cx="900000" cy="900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AE98F28-8355-4739-AF90-47328C27355D}"/>
              </a:ext>
            </a:extLst>
          </p:cNvPr>
          <p:cNvSpPr/>
          <p:nvPr/>
        </p:nvSpPr>
        <p:spPr>
          <a:xfrm>
            <a:off x="3937059" y="3861048"/>
            <a:ext cx="900000" cy="900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С/С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75A78B4B-ACDA-4E69-8485-6E03CA697C7E}"/>
              </a:ext>
            </a:extLst>
          </p:cNvPr>
          <p:cNvSpPr/>
          <p:nvPr/>
        </p:nvSpPr>
        <p:spPr>
          <a:xfrm>
            <a:off x="7046534" y="3861048"/>
            <a:ext cx="900000" cy="900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Р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73DAA08E-EE40-4187-8153-B9997465B7ED}"/>
              </a:ext>
            </a:extLst>
          </p:cNvPr>
          <p:cNvSpPr/>
          <p:nvPr/>
        </p:nvSpPr>
        <p:spPr>
          <a:xfrm>
            <a:off x="5491796" y="3861048"/>
            <a:ext cx="900000" cy="900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Д</a:t>
            </a:r>
          </a:p>
        </p:txBody>
      </p:sp>
      <p:sp>
        <p:nvSpPr>
          <p:cNvPr id="3" name="Стрелка: штриховая вправо 2">
            <a:extLst>
              <a:ext uri="{FF2B5EF4-FFF2-40B4-BE49-F238E27FC236}">
                <a16:creationId xmlns:a16="http://schemas.microsoft.com/office/drawing/2014/main" id="{84C38912-CB22-4F27-8106-55DAD112F62B}"/>
              </a:ext>
            </a:extLst>
          </p:cNvPr>
          <p:cNvSpPr/>
          <p:nvPr/>
        </p:nvSpPr>
        <p:spPr>
          <a:xfrm>
            <a:off x="1820876" y="4203036"/>
            <a:ext cx="468153" cy="216024"/>
          </a:xfrm>
          <a:prstGeom prst="strip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штриховая вправо 14">
            <a:extLst>
              <a:ext uri="{FF2B5EF4-FFF2-40B4-BE49-F238E27FC236}">
                <a16:creationId xmlns:a16="http://schemas.microsoft.com/office/drawing/2014/main" id="{ED658C94-DB4C-44CF-810F-11060B4F20E9}"/>
              </a:ext>
            </a:extLst>
          </p:cNvPr>
          <p:cNvSpPr/>
          <p:nvPr/>
        </p:nvSpPr>
        <p:spPr>
          <a:xfrm>
            <a:off x="3383767" y="4197616"/>
            <a:ext cx="468153" cy="216024"/>
          </a:xfrm>
          <a:prstGeom prst="strip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штриховая вправо 15">
            <a:extLst>
              <a:ext uri="{FF2B5EF4-FFF2-40B4-BE49-F238E27FC236}">
                <a16:creationId xmlns:a16="http://schemas.microsoft.com/office/drawing/2014/main" id="{A2D7CED4-48D1-4666-B85F-A829787F38CF}"/>
              </a:ext>
            </a:extLst>
          </p:cNvPr>
          <p:cNvSpPr/>
          <p:nvPr/>
        </p:nvSpPr>
        <p:spPr>
          <a:xfrm>
            <a:off x="4932040" y="4197616"/>
            <a:ext cx="468153" cy="216024"/>
          </a:xfrm>
          <a:prstGeom prst="strip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штриховая вправо 16">
            <a:extLst>
              <a:ext uri="{FF2B5EF4-FFF2-40B4-BE49-F238E27FC236}">
                <a16:creationId xmlns:a16="http://schemas.microsoft.com/office/drawing/2014/main" id="{C8D34B22-7B73-4A73-9220-0FEF5020BEE4}"/>
              </a:ext>
            </a:extLst>
          </p:cNvPr>
          <p:cNvSpPr/>
          <p:nvPr/>
        </p:nvSpPr>
        <p:spPr>
          <a:xfrm>
            <a:off x="6480111" y="4197616"/>
            <a:ext cx="468153" cy="216024"/>
          </a:xfrm>
          <a:prstGeom prst="strip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041089-F76B-4AE5-9108-21DAA92FE23C}"/>
              </a:ext>
            </a:extLst>
          </p:cNvPr>
          <p:cNvSpPr txBox="1"/>
          <p:nvPr/>
        </p:nvSpPr>
        <p:spPr>
          <a:xfrm>
            <a:off x="395536" y="3356992"/>
            <a:ext cx="4664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Схема деятельности: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FD2DF1-0FDC-49C5-A7C9-F38517E62B7A}"/>
              </a:ext>
            </a:extLst>
          </p:cNvPr>
          <p:cNvSpPr txBox="1"/>
          <p:nvPr/>
        </p:nvSpPr>
        <p:spPr>
          <a:xfrm>
            <a:off x="395536" y="5055567"/>
            <a:ext cx="4664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Схема отношения: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129C9516-A3B6-463B-8D61-9C27EDC9CFC8}"/>
              </a:ext>
            </a:extLst>
          </p:cNvPr>
          <p:cNvSpPr/>
          <p:nvPr/>
        </p:nvSpPr>
        <p:spPr>
          <a:xfrm>
            <a:off x="827584" y="5589240"/>
            <a:ext cx="900000" cy="900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З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B1AAEB53-2D0A-4749-8EF7-A3DC20D03185}"/>
              </a:ext>
            </a:extLst>
          </p:cNvPr>
          <p:cNvSpPr/>
          <p:nvPr/>
        </p:nvSpPr>
        <p:spPr>
          <a:xfrm>
            <a:off x="2382321" y="5589240"/>
            <a:ext cx="900000" cy="900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Э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51A0BF30-2A9E-49B3-8D82-D0C204195AF5}"/>
              </a:ext>
            </a:extLst>
          </p:cNvPr>
          <p:cNvSpPr/>
          <p:nvPr/>
        </p:nvSpPr>
        <p:spPr>
          <a:xfrm>
            <a:off x="3937059" y="5589240"/>
            <a:ext cx="900000" cy="900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П/Д</a:t>
            </a:r>
          </a:p>
        </p:txBody>
      </p:sp>
      <p:sp>
        <p:nvSpPr>
          <p:cNvPr id="22" name="Стрелка: штриховая вправо 21">
            <a:extLst>
              <a:ext uri="{FF2B5EF4-FFF2-40B4-BE49-F238E27FC236}">
                <a16:creationId xmlns:a16="http://schemas.microsoft.com/office/drawing/2014/main" id="{AC90F9A8-5465-4CDD-B1E0-F1B0472CD972}"/>
              </a:ext>
            </a:extLst>
          </p:cNvPr>
          <p:cNvSpPr/>
          <p:nvPr/>
        </p:nvSpPr>
        <p:spPr>
          <a:xfrm>
            <a:off x="1820876" y="5931228"/>
            <a:ext cx="468153" cy="216024"/>
          </a:xfrm>
          <a:prstGeom prst="strip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: штриховая вправо 22">
            <a:extLst>
              <a:ext uri="{FF2B5EF4-FFF2-40B4-BE49-F238E27FC236}">
                <a16:creationId xmlns:a16="http://schemas.microsoft.com/office/drawing/2014/main" id="{9A1CEEAC-B24C-4E73-9004-D6DE272021CF}"/>
              </a:ext>
            </a:extLst>
          </p:cNvPr>
          <p:cNvSpPr/>
          <p:nvPr/>
        </p:nvSpPr>
        <p:spPr>
          <a:xfrm>
            <a:off x="3383767" y="5925808"/>
            <a:ext cx="468153" cy="216024"/>
          </a:xfrm>
          <a:prstGeom prst="strip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авая фигурная скобка 25">
            <a:extLst>
              <a:ext uri="{FF2B5EF4-FFF2-40B4-BE49-F238E27FC236}">
                <a16:creationId xmlns:a16="http://schemas.microsoft.com/office/drawing/2014/main" id="{F9B4CCB3-0B52-4859-B0D0-132F5E2FC6F1}"/>
              </a:ext>
            </a:extLst>
          </p:cNvPr>
          <p:cNvSpPr/>
          <p:nvPr/>
        </p:nvSpPr>
        <p:spPr>
          <a:xfrm>
            <a:off x="5094641" y="1469102"/>
            <a:ext cx="448356" cy="1291282"/>
          </a:xfrm>
          <a:prstGeom prst="rightBrace">
            <a:avLst>
              <a:gd name="adj1" fmla="val 8333"/>
              <a:gd name="adj2" fmla="val 48720"/>
            </a:avLst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Двойные круглые скобки 26">
            <a:extLst>
              <a:ext uri="{FF2B5EF4-FFF2-40B4-BE49-F238E27FC236}">
                <a16:creationId xmlns:a16="http://schemas.microsoft.com/office/drawing/2014/main" id="{A6B2186E-F69E-407D-8795-0518A9BF5001}"/>
              </a:ext>
            </a:extLst>
          </p:cNvPr>
          <p:cNvSpPr/>
          <p:nvPr/>
        </p:nvSpPr>
        <p:spPr>
          <a:xfrm>
            <a:off x="395536" y="1469102"/>
            <a:ext cx="4664212" cy="1291282"/>
          </a:xfrm>
          <a:prstGeom prst="bracketPair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160D875-1EED-4F9F-B2F5-4541E43F338A}"/>
              </a:ext>
            </a:extLst>
          </p:cNvPr>
          <p:cNvSpPr txBox="1"/>
          <p:nvPr/>
        </p:nvSpPr>
        <p:spPr>
          <a:xfrm>
            <a:off x="5724128" y="1844824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2148243520"/>
      </p:ext>
    </p:extLst>
  </p:cSld>
  <p:clrMapOvr>
    <a:masterClrMapping/>
  </p:clrMapOvr>
  <p:transition spd="slow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>
            <a:extLst>
              <a:ext uri="{FF2B5EF4-FFF2-40B4-BE49-F238E27FC236}">
                <a16:creationId xmlns:a16="http://schemas.microsoft.com/office/drawing/2014/main" id="{747984AA-5954-4043-9106-FF69B8311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AB4C92-92B5-4671-815A-017E77A485EF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7427168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35" tIns="45718" rIns="91435" bIns="45718" rtlCol="0" anchor="ctr">
            <a:norm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ТАКТИКИ*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9E350D4C-3F1A-4981-9BE2-5E6AF4224E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219487"/>
              </p:ext>
            </p:extLst>
          </p:nvPr>
        </p:nvGraphicFramePr>
        <p:xfrm>
          <a:off x="409911" y="1772816"/>
          <a:ext cx="8410561" cy="3949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2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0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539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6059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№ </a:t>
                      </a:r>
                      <a:r>
                        <a:rPr lang="ru-RU" sz="1400" b="1" dirty="0" err="1"/>
                        <a:t>п</a:t>
                      </a:r>
                      <a:r>
                        <a:rPr lang="ru-RU" sz="1400" b="1" dirty="0"/>
                        <a:t>/</a:t>
                      </a:r>
                      <a:r>
                        <a:rPr lang="ru-RU" sz="1400" b="1" dirty="0" err="1"/>
                        <a:t>п</a:t>
                      </a:r>
                      <a:endParaRPr lang="ru-RU" b="1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ru-RU" sz="2400" b="1" dirty="0"/>
                        <a:t>S</a:t>
                      </a:r>
                      <a:r>
                        <a:rPr lang="ru-RU" altLang="ru-RU" sz="2400" b="1" baseline="-25000" dirty="0"/>
                        <a:t>1</a:t>
                      </a:r>
                      <a:endParaRPr lang="ru-RU" sz="2400" b="1" baseline="-25000" dirty="0"/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2400" b="1" dirty="0"/>
                        <a:t>Профсоюзный </a:t>
                      </a:r>
                      <a:r>
                        <a:rPr lang="en-US" altLang="ru-RU" sz="2400" b="1" dirty="0"/>
                        <a:t>S</a:t>
                      </a:r>
                      <a:r>
                        <a:rPr lang="ru-RU" altLang="ru-RU" sz="2400" b="1" baseline="-25000" dirty="0"/>
                        <a:t>2</a:t>
                      </a:r>
                      <a:endParaRPr lang="ru-RU" sz="2400" b="1" baseline="-25000" dirty="0"/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Тактики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5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I</a:t>
                      </a:r>
                      <a:r>
                        <a:rPr lang="ru-RU" sz="1800" dirty="0"/>
                        <a:t>.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Отрицательное действие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2000" b="0" dirty="0"/>
                        <a:t>Противодействие</a:t>
                      </a:r>
                      <a:endParaRPr lang="ru-RU" sz="2000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Тактика «Защита»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5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ru-RU" sz="1800" b="0" dirty="0"/>
                        <a:t>II</a:t>
                      </a:r>
                      <a:r>
                        <a:rPr lang="ru-RU" altLang="ru-RU" sz="1800" b="0" dirty="0"/>
                        <a:t>.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2000" b="0" dirty="0"/>
                        <a:t>Бездействие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2000" b="0" dirty="0"/>
                        <a:t>воздействие</a:t>
                      </a:r>
                      <a:endParaRPr lang="ru-RU" sz="20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Тактика «Помощь»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757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III</a:t>
                      </a:r>
                      <a:r>
                        <a:rPr lang="ru-RU" sz="1800" b="0" dirty="0"/>
                        <a:t>.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ru-RU" sz="2000" b="0" dirty="0"/>
                        <a:t>Начало положительного действия</a:t>
                      </a:r>
                      <a:endParaRPr lang="ru-RU" sz="2000" b="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содействие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Тактика «Содействие»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757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IV.</a:t>
                      </a:r>
                      <a:endParaRPr lang="ru-RU" sz="1800" b="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/>
                        <a:t>Активное положительное действие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взаимодействие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Тактика «Взаимодействие»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64426"/>
                  </a:ext>
                </a:extLst>
              </a:tr>
            </a:tbl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6D08CD4-DF9B-40C1-9E52-9B87FB44C536}"/>
              </a:ext>
            </a:extLst>
          </p:cNvPr>
          <p:cNvSpPr/>
          <p:nvPr/>
        </p:nvSpPr>
        <p:spPr>
          <a:xfrm>
            <a:off x="5148064" y="6083033"/>
            <a:ext cx="3586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/>
              <a:t>* Михайлова Н.Н., </a:t>
            </a:r>
            <a:r>
              <a:rPr lang="ru-RU" dirty="0" err="1"/>
              <a:t>Юсфин</a:t>
            </a:r>
            <a:r>
              <a:rPr lang="ru-RU" dirty="0"/>
              <a:t> С.М.</a:t>
            </a:r>
          </a:p>
        </p:txBody>
      </p:sp>
    </p:spTree>
    <p:extLst>
      <p:ext uri="{BB962C8B-B14F-4D97-AF65-F5344CB8AC3E}">
        <p14:creationId xmlns:p14="http://schemas.microsoft.com/office/powerpoint/2010/main" val="1800421596"/>
      </p:ext>
    </p:extLst>
  </p:cSld>
  <p:clrMapOvr>
    <a:masterClrMapping/>
  </p:clrMapOvr>
  <p:transition spd="slow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>
            <a:extLst>
              <a:ext uri="{FF2B5EF4-FFF2-40B4-BE49-F238E27FC236}">
                <a16:creationId xmlns:a16="http://schemas.microsoft.com/office/drawing/2014/main" id="{747984AA-5954-4043-9106-FF69B8311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AB4C92-92B5-4671-815A-017E77A485EF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6923112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35" tIns="45718" rIns="91435" bIns="45718" rtlCol="0" anchor="ctr">
            <a:norm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АРХЕТИПЫ ОБРАЩЕНИЙ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E4F69C-07A8-4DDE-A6D1-9FC3BC21A5FE}"/>
              </a:ext>
            </a:extLst>
          </p:cNvPr>
          <p:cNvSpPr txBox="1"/>
          <p:nvPr/>
        </p:nvSpPr>
        <p:spPr>
          <a:xfrm>
            <a:off x="323528" y="1124744"/>
            <a:ext cx="864096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ru-RU" sz="2400" dirty="0"/>
              <a:t>1/ архетип «Наставник» (уважительно, но с </a:t>
            </a:r>
            <a:r>
              <a:rPr lang="ru-RU" sz="2400" dirty="0" err="1"/>
              <a:t>дистантным</a:t>
            </a:r>
            <a:r>
              <a:rPr lang="ru-RU" sz="2400" dirty="0"/>
              <a:t> отношением, на «Вы», жду запроса на помощь): Я - эксперт, Клиент - Гость;</a:t>
            </a:r>
          </a:p>
          <a:p>
            <a:pPr algn="l" rtl="0"/>
            <a:r>
              <a:rPr lang="ru-RU" sz="2400" dirty="0"/>
              <a:t>2/ архетип «Друг» близкие отношения, на «Ты», по имени, подарки</a:t>
            </a:r>
          </a:p>
          <a:p>
            <a:pPr algn="l" rtl="0"/>
            <a:r>
              <a:rPr lang="ru-RU" sz="2400" dirty="0"/>
              <a:t>3/ архетип «Заботливый» («лишний раз объяснить - не лишне; по матерински (не жду запроса, лезу и помогаю: много подсказок, всплывающих меню, много инструкций, предложение по обучению и т.п.);</a:t>
            </a:r>
          </a:p>
          <a:p>
            <a:pPr algn="l" rtl="0"/>
            <a:r>
              <a:rPr lang="ru-RU" sz="2400" dirty="0"/>
              <a:t>4/ архетип “Партнёр» (безличный, лишенный навязчивости: «ничего личного - только бизнес», личное- это отвлекающее)</a:t>
            </a:r>
          </a:p>
          <a:p>
            <a:pPr algn="l" rtl="0"/>
            <a:r>
              <a:rPr lang="ru-RU" sz="2400" dirty="0"/>
              <a:t>5/ архетип «Базарная торговка»: (чрезмерно навязчиво, отсутствие стиля и выдержки)</a:t>
            </a:r>
          </a:p>
          <a:p>
            <a:pPr algn="l" rtl="0"/>
            <a:r>
              <a:rPr lang="ru-RU" sz="2400" dirty="0"/>
              <a:t>6/ архетип «Господин» (элитарность, без движения навстречу, только на длительные запросы, только «своим»)</a:t>
            </a:r>
          </a:p>
        </p:txBody>
      </p:sp>
    </p:spTree>
    <p:extLst>
      <p:ext uri="{BB962C8B-B14F-4D97-AF65-F5344CB8AC3E}">
        <p14:creationId xmlns:p14="http://schemas.microsoft.com/office/powerpoint/2010/main" val="2001326007"/>
      </p:ext>
    </p:extLst>
  </p:cSld>
  <p:clrMapOvr>
    <a:masterClrMapping/>
  </p:clrMapOvr>
  <p:transition spd="slow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74732A1-4AEB-431B-850D-13DC0DE1CF77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6923112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35" tIns="45718" rIns="91435" bIns="45718" rtlCol="0" anchor="ctr">
            <a:norm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МЕХАНИКА ВЗАИМОДЕЙСТВИЯ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182" y="1124744"/>
            <a:ext cx="7407218" cy="5512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157B1-731F-4902-8FD5-A97514E41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35" tIns="45718" rIns="91435" bIns="45718" rtlCol="0" anchor="ctr">
            <a:normAutofit/>
          </a:bodyPr>
          <a:lstStyle/>
          <a:p>
            <a:pPr algn="l"/>
            <a:r>
              <a:rPr lang="ru-RU" sz="2800" b="1" dirty="0">
                <a:solidFill>
                  <a:srgbClr val="C00000"/>
                </a:solidFill>
                <a:latin typeface="Arial Black" pitchFamily="34" charset="0"/>
              </a:rPr>
              <a:t>НОВЫЕ ТЕМПЫ…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368959B-C9E8-4D7D-A697-AA727B343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01697-E868-48F5-ADC3-BE6A5F8E9F3C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479EBD-0716-45EA-A47C-DD0ED2AA598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76" y="1675978"/>
            <a:ext cx="8477250" cy="47053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3AD686-23F7-4F31-982C-5B1883ED4ED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1" y="5978375"/>
            <a:ext cx="962025" cy="352425"/>
          </a:xfrm>
          <a:prstGeom prst="rect">
            <a:avLst/>
          </a:prstGeom>
        </p:spPr>
      </p:pic>
      <p:pic>
        <p:nvPicPr>
          <p:cNvPr id="6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40833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E4F69C-07A8-4DDE-A6D1-9FC3BC21A5FE}"/>
              </a:ext>
            </a:extLst>
          </p:cNvPr>
          <p:cNvSpPr txBox="1"/>
          <p:nvPr/>
        </p:nvSpPr>
        <p:spPr>
          <a:xfrm>
            <a:off x="323528" y="1484784"/>
            <a:ext cx="856895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b="1" dirty="0"/>
              <a:t>«Шина Данных» </a:t>
            </a:r>
            <a:br>
              <a:rPr lang="ru-RU" sz="2000" b="1" dirty="0"/>
            </a:br>
            <a:r>
              <a:rPr lang="ru-RU" sz="2000" dirty="0"/>
              <a:t>- это те, кто порождает ваш информационный </a:t>
            </a:r>
            <a:r>
              <a:rPr lang="ru-RU" sz="2000" dirty="0" err="1"/>
              <a:t>контент</a:t>
            </a:r>
            <a:r>
              <a:rPr lang="ru-RU" sz="2000" dirty="0"/>
              <a:t>. </a:t>
            </a:r>
            <a:br>
              <a:rPr lang="ru-RU" sz="2000" dirty="0"/>
            </a:br>
            <a:r>
              <a:rPr lang="ru-RU" sz="2000" dirty="0"/>
              <a:t>Какова оперативность и актуальность порождаемых вами данных?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/>
              <a:t>«Шина Адресов» </a:t>
            </a:r>
            <a:br>
              <a:rPr lang="ru-RU" sz="2000" b="1" dirty="0"/>
            </a:br>
            <a:r>
              <a:rPr lang="ru-RU" sz="2000" dirty="0"/>
              <a:t>- это точные места, где находится нужная информация и те, кому направляется этот </a:t>
            </a:r>
            <a:r>
              <a:rPr lang="ru-RU" sz="2000" dirty="0" err="1"/>
              <a:t>контент</a:t>
            </a:r>
            <a:r>
              <a:rPr lang="ru-RU" sz="2000" dirty="0"/>
              <a:t>.</a:t>
            </a:r>
            <a:br>
              <a:rPr lang="ru-RU" sz="2000" dirty="0"/>
            </a:br>
            <a:r>
              <a:rPr lang="ru-RU" sz="2000" dirty="0"/>
              <a:t>Каков объём вашей клиентской базы?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/>
              <a:t>«Шина Управления» </a:t>
            </a:r>
            <a:br>
              <a:rPr lang="ru-RU" sz="2000" b="1" dirty="0"/>
            </a:br>
            <a:r>
              <a:rPr lang="ru-RU" sz="2000" dirty="0"/>
              <a:t>- это каналы, по которым продвигается ваш </a:t>
            </a:r>
            <a:r>
              <a:rPr lang="ru-RU" sz="2000" dirty="0" err="1"/>
              <a:t>Контент</a:t>
            </a:r>
            <a:r>
              <a:rPr lang="ru-RU" sz="2000" dirty="0"/>
              <a:t>.</a:t>
            </a:r>
            <a:br>
              <a:rPr lang="ru-RU" sz="2000" dirty="0"/>
            </a:br>
            <a:r>
              <a:rPr lang="ru-RU" sz="2000" dirty="0"/>
              <a:t>Каково «надлежащее» количество и качество ваших каналов?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23528" y="5057889"/>
            <a:ext cx="8568952" cy="1323439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/>
              <a:t>Сегодня каждому необходимо удовлетворять трём критериям:</a:t>
            </a:r>
          </a:p>
          <a:p>
            <a:pPr marL="457200" lvl="0" indent="-457200" algn="ctr">
              <a:buFont typeface="Arial" pitchFamily="34" charset="0"/>
              <a:buChar char="•"/>
            </a:pPr>
            <a:r>
              <a:rPr lang="ru-RU" sz="2000" b="1" dirty="0"/>
              <a:t>содержательной актуальностью</a:t>
            </a:r>
          </a:p>
          <a:p>
            <a:pPr marL="457200" lvl="0" indent="-457200" algn="ctr">
              <a:buFont typeface="Arial" pitchFamily="34" charset="0"/>
              <a:buChar char="•"/>
            </a:pPr>
            <a:r>
              <a:rPr lang="ru-RU" sz="2000" b="1" dirty="0"/>
              <a:t>оперативной доступностью</a:t>
            </a:r>
          </a:p>
          <a:p>
            <a:pPr marL="457200" lvl="0" indent="-457200" algn="ctr">
              <a:buFont typeface="Arial" pitchFamily="34" charset="0"/>
              <a:buChar char="•"/>
            </a:pPr>
            <a:r>
              <a:rPr lang="ru-RU" sz="2000" b="1" dirty="0"/>
              <a:t>управляемой мобильностью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19E882A-760E-4607-93C3-FB62907745AE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6923112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35" tIns="45718" rIns="91435" bIns="45718" rtlCol="0" anchor="ctr">
            <a:norm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МЕХАНИКА ВЗАИМОДЕЙСТВИЯ</a:t>
            </a:r>
          </a:p>
        </p:txBody>
      </p:sp>
    </p:spTree>
    <p:extLst>
      <p:ext uri="{BB962C8B-B14F-4D97-AF65-F5344CB8AC3E}">
        <p14:creationId xmlns:p14="http://schemas.microsoft.com/office/powerpoint/2010/main" val="3147593452"/>
      </p:ext>
    </p:extLst>
  </p:cSld>
  <p:clrMapOvr>
    <a:masterClrMapping/>
  </p:clrMapOvr>
  <p:transition spd="slow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1E4F69C-07A8-4DDE-A6D1-9FC3BC21A5FE}"/>
              </a:ext>
            </a:extLst>
          </p:cNvPr>
          <p:cNvSpPr txBox="1"/>
          <p:nvPr/>
        </p:nvSpPr>
        <p:spPr>
          <a:xfrm>
            <a:off x="457200" y="1615440"/>
            <a:ext cx="821848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arenR"/>
              <a:defRPr/>
            </a:pPr>
            <a:r>
              <a:rPr lang="ru-RU" sz="2800" dirty="0"/>
              <a:t>социально-трудовые права</a:t>
            </a:r>
          </a:p>
          <a:p>
            <a:pPr marL="514350" indent="-514350">
              <a:buFont typeface="+mj-lt"/>
              <a:buAutoNum type="arabicParenR"/>
              <a:defRPr/>
            </a:pPr>
            <a:r>
              <a:rPr lang="ru-RU" sz="2800" dirty="0"/>
              <a:t>профессиональные и социально-экономические интересы</a:t>
            </a:r>
          </a:p>
          <a:p>
            <a:pPr marL="514350" indent="-514350">
              <a:buFont typeface="+mj-lt"/>
              <a:buAutoNum type="arabicParenR"/>
              <a:defRPr/>
            </a:pPr>
            <a:r>
              <a:rPr lang="ru-RU" sz="2800" dirty="0"/>
              <a:t>социальная защищенность</a:t>
            </a:r>
          </a:p>
          <a:p>
            <a:pPr marL="514350" indent="-514350">
              <a:buFont typeface="+mj-lt"/>
              <a:buAutoNum type="arabicParenR"/>
              <a:defRPr/>
            </a:pPr>
            <a:r>
              <a:rPr lang="ru-RU" sz="2800" dirty="0"/>
              <a:t>профессиональное здоровье</a:t>
            </a:r>
          </a:p>
          <a:p>
            <a:pPr marL="514350" indent="-514350">
              <a:buFont typeface="+mj-lt"/>
              <a:buAutoNum type="arabicParenR"/>
              <a:defRPr/>
            </a:pPr>
            <a:r>
              <a:rPr lang="ru-RU" sz="2800" dirty="0"/>
              <a:t>профессиональное развитие</a:t>
            </a:r>
          </a:p>
        </p:txBody>
      </p:sp>
      <p:pic>
        <p:nvPicPr>
          <p:cNvPr id="5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>
            <a:extLst>
              <a:ext uri="{FF2B5EF4-FFF2-40B4-BE49-F238E27FC236}">
                <a16:creationId xmlns:a16="http://schemas.microsoft.com/office/drawing/2014/main" id="{747984AA-5954-4043-9106-FF69B8311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AB4C92-92B5-4671-815A-017E77A485EF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6923112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35" tIns="45718" rIns="91435" bIns="45718" rtlCol="0" anchor="ctr">
            <a:norm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ПРЕДМЕТ* ВЗАИМОДЕЙСТВИЯ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</a:b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(объекты целеполагания)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9D572CE-5B91-4306-A5F8-393FEC3FA7F4}"/>
              </a:ext>
            </a:extLst>
          </p:cNvPr>
          <p:cNvGrpSpPr/>
          <p:nvPr/>
        </p:nvGrpSpPr>
        <p:grpSpPr>
          <a:xfrm>
            <a:off x="873164" y="4653136"/>
            <a:ext cx="4766106" cy="1728192"/>
            <a:chOff x="3707904" y="4869160"/>
            <a:chExt cx="4464497" cy="720080"/>
          </a:xfrm>
        </p:grpSpPr>
        <p:sp>
          <p:nvSpPr>
            <p:cNvPr id="7" name="Скругленный прямоугольник 7">
              <a:extLst>
                <a:ext uri="{FF2B5EF4-FFF2-40B4-BE49-F238E27FC236}">
                  <a16:creationId xmlns:a16="http://schemas.microsoft.com/office/drawing/2014/main" id="{009852E8-D3B3-4EC3-92AE-9E8B6BCE6C39}"/>
                </a:ext>
              </a:extLst>
            </p:cNvPr>
            <p:cNvSpPr/>
            <p:nvPr/>
          </p:nvSpPr>
          <p:spPr>
            <a:xfrm rot="5400000">
              <a:off x="5580112" y="2996952"/>
              <a:ext cx="720080" cy="4464496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47F8909-7EA2-43DB-BE42-9947B5EB80EF}"/>
                </a:ext>
              </a:extLst>
            </p:cNvPr>
            <p:cNvSpPr txBox="1"/>
            <p:nvPr/>
          </p:nvSpPr>
          <p:spPr>
            <a:xfrm>
              <a:off x="3707904" y="4989173"/>
              <a:ext cx="4464497" cy="500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«ПРОФСОЮЗНОЕ РУКОПОЖАТИЕ» </a:t>
              </a:r>
              <a:br>
                <a:rPr lang="ru-RU" sz="2400" b="1" dirty="0"/>
              </a:br>
              <a:r>
                <a:rPr lang="ru-RU" sz="2400" b="1" dirty="0"/>
                <a:t>в ТРУДОВЫХ ОТНОШЕНИЯХ </a:t>
              </a:r>
              <a:br>
                <a:rPr lang="ru-RU" sz="2400" b="1" dirty="0"/>
              </a:br>
              <a:r>
                <a:rPr lang="ru-RU" sz="2400" b="1" dirty="0"/>
                <a:t>и СОЦИАЛЬНОМ ПАРТНЁРСТВЕ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561F1F4A-2556-4B98-951E-2B8BC9C28788}"/>
              </a:ext>
            </a:extLst>
          </p:cNvPr>
          <p:cNvGrpSpPr/>
          <p:nvPr/>
        </p:nvGrpSpPr>
        <p:grpSpPr>
          <a:xfrm>
            <a:off x="6043096" y="4226285"/>
            <a:ext cx="2597076" cy="2528394"/>
            <a:chOff x="6372200" y="2924944"/>
            <a:chExt cx="2303488" cy="230348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E2FA943-0887-451C-8162-7F1E2A2A41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2924944"/>
              <a:ext cx="2303488" cy="2303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Профком сотрудников | УГНТУ">
              <a:extLst>
                <a:ext uri="{FF2B5EF4-FFF2-40B4-BE49-F238E27FC236}">
                  <a16:creationId xmlns:a16="http://schemas.microsoft.com/office/drawing/2014/main" id="{3F641588-7F4B-4B80-AA0F-156313CD6C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3860629"/>
              <a:ext cx="441649" cy="504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CE1FA58-FED8-43B5-B1F0-8C9554207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264" y="2602765"/>
            <a:ext cx="2501908" cy="23457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B57881-DA02-4F10-AE12-21C9579A8B00}"/>
              </a:ext>
            </a:extLst>
          </p:cNvPr>
          <p:cNvSpPr txBox="1"/>
          <p:nvPr/>
        </p:nvSpPr>
        <p:spPr>
          <a:xfrm>
            <a:off x="6199534" y="6376606"/>
            <a:ext cx="2597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rgbClr val="FF0000"/>
                </a:solidFill>
              </a:rPr>
              <a:t>* - базовые предметы</a:t>
            </a:r>
          </a:p>
        </p:txBody>
      </p:sp>
    </p:spTree>
    <p:extLst>
      <p:ext uri="{BB962C8B-B14F-4D97-AF65-F5344CB8AC3E}">
        <p14:creationId xmlns:p14="http://schemas.microsoft.com/office/powerpoint/2010/main" val="2874917363"/>
      </p:ext>
    </p:extLst>
  </p:cSld>
  <p:clrMapOvr>
    <a:masterClrMapping/>
  </p:clrMapOvr>
  <p:transition spd="slow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1E4F69C-07A8-4DDE-A6D1-9FC3BC21A5FE}"/>
              </a:ext>
            </a:extLst>
          </p:cNvPr>
          <p:cNvSpPr txBox="1"/>
          <p:nvPr/>
        </p:nvSpPr>
        <p:spPr>
          <a:xfrm>
            <a:off x="611188" y="1988840"/>
            <a:ext cx="8064500" cy="2432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>
              <a:buFont typeface="+mj-lt"/>
              <a:buAutoNum type="arabicParenR"/>
              <a:defRPr/>
            </a:pPr>
            <a:r>
              <a:rPr lang="ru-RU" sz="2800" dirty="0"/>
              <a:t>получение удовольствия, </a:t>
            </a:r>
          </a:p>
          <a:p>
            <a:pPr marL="514350" indent="-514350">
              <a:buFont typeface="+mj-lt"/>
              <a:buAutoNum type="arabicParenR"/>
              <a:defRPr/>
            </a:pPr>
            <a:r>
              <a:rPr lang="ru-RU" sz="2800" dirty="0"/>
              <a:t>поиск смысла,</a:t>
            </a:r>
          </a:p>
          <a:p>
            <a:pPr marL="514350" indent="-514350">
              <a:buFont typeface="+mj-lt"/>
              <a:buAutoNum type="arabicParenR"/>
              <a:defRPr/>
            </a:pPr>
            <a:r>
              <a:rPr lang="ru-RU" sz="2800" dirty="0"/>
              <a:t>вовлеченность.</a:t>
            </a:r>
          </a:p>
          <a:p>
            <a:pPr algn="r">
              <a:defRPr/>
            </a:pPr>
            <a:endParaRPr lang="ru-RU" sz="2000" dirty="0"/>
          </a:p>
          <a:p>
            <a:pPr algn="r">
              <a:defRPr/>
            </a:pPr>
            <a:r>
              <a:rPr lang="ru-RU" sz="2000" dirty="0"/>
              <a:t>Из исследования </a:t>
            </a:r>
            <a:r>
              <a:rPr lang="ru-RU" sz="2000" dirty="0" err="1"/>
              <a:t>Карстен</a:t>
            </a:r>
            <a:r>
              <a:rPr lang="ru-RU" sz="2000" dirty="0"/>
              <a:t> Гримм из Университета </a:t>
            </a:r>
            <a:r>
              <a:rPr lang="ru-RU" sz="2000" dirty="0" err="1"/>
              <a:t>Кентерберри</a:t>
            </a:r>
            <a:r>
              <a:rPr lang="ru-RU" sz="2000" dirty="0"/>
              <a:t> в Новой Зеландии, 2012 г.</a:t>
            </a:r>
            <a:r>
              <a:rPr lang="ru-RU" sz="2800" dirty="0"/>
              <a:t> </a:t>
            </a:r>
          </a:p>
        </p:txBody>
      </p:sp>
      <p:pic>
        <p:nvPicPr>
          <p:cNvPr id="5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>
            <a:extLst>
              <a:ext uri="{FF2B5EF4-FFF2-40B4-BE49-F238E27FC236}">
                <a16:creationId xmlns:a16="http://schemas.microsoft.com/office/drawing/2014/main" id="{747984AA-5954-4043-9106-FF69B8311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AB4C92-92B5-4671-815A-017E77A485EF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6923112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35" tIns="45718" rIns="91435" bIns="45718" rtlCol="0" anchor="ctr">
            <a:norm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ПОВЕДЕНЧЕСКИЕ СТРАТЕГИИ</a:t>
            </a:r>
          </a:p>
        </p:txBody>
      </p:sp>
    </p:spTree>
    <p:extLst>
      <p:ext uri="{BB962C8B-B14F-4D97-AF65-F5344CB8AC3E}">
        <p14:creationId xmlns:p14="http://schemas.microsoft.com/office/powerpoint/2010/main" val="317872764"/>
      </p:ext>
    </p:extLst>
  </p:cSld>
  <p:clrMapOvr>
    <a:masterClrMapping/>
  </p:clrMapOvr>
  <p:transition spd="slow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339752" y="4293096"/>
            <a:ext cx="2232248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5496" y="4005064"/>
            <a:ext cx="2232248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1E9B-3C3F-43A0-8C84-717B82B2EDBD}" type="slidenum">
              <a:rPr lang="ru-RU" smtClean="0"/>
              <a:pPr/>
              <a:t>33</a:t>
            </a:fld>
            <a:endParaRPr lang="ru-RU"/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395536" y="1178746"/>
            <a:ext cx="8424936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>
              <a:solidFill>
                <a:srgbClr val="C00000"/>
              </a:solidFill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2060"/>
                </a:solidFill>
              </a:rPr>
              <a:t>I</a:t>
            </a:r>
            <a:r>
              <a:rPr lang="ru-RU" sz="2400" b="1" dirty="0">
                <a:solidFill>
                  <a:srgbClr val="002060"/>
                </a:solidFill>
              </a:rPr>
              <a:t>: </a:t>
            </a:r>
            <a:r>
              <a:rPr lang="ru-RU" sz="2400" dirty="0"/>
              <a:t> </a:t>
            </a:r>
            <a:r>
              <a:rPr lang="ru-RU" sz="2400" b="1" dirty="0">
                <a:solidFill>
                  <a:srgbClr val="002060"/>
                </a:solidFill>
              </a:rPr>
              <a:t>Реализация модели корпоративного образования</a:t>
            </a:r>
            <a:endParaRPr lang="en-US" sz="2400" b="1" dirty="0">
              <a:solidFill>
                <a:srgbClr val="002060"/>
              </a:solidFill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002060"/>
              </a:solidFill>
            </a:endParaRPr>
          </a:p>
          <a:p>
            <a:pPr marL="457200" lvl="0" indent="-457200" defTabSz="914400" fontAlgn="base">
              <a:spcBef>
                <a:spcPct val="0"/>
              </a:spcBef>
              <a:spcAft>
                <a:spcPct val="0"/>
              </a:spcAft>
              <a:buAutoNum type="arabicParenR"/>
            </a:pPr>
            <a:r>
              <a:rPr lang="ru-RU" sz="2000" dirty="0"/>
              <a:t>выявление и формирование корпоративной системы знаний и ценностей Профсоюза как организации и общественного движения; </a:t>
            </a:r>
          </a:p>
          <a:p>
            <a:pPr marL="457200" lvl="0" indent="-457200" defTabSz="914400" fontAlgn="base">
              <a:spcBef>
                <a:spcPct val="0"/>
              </a:spcBef>
              <a:spcAft>
                <a:spcPct val="0"/>
              </a:spcAft>
              <a:buAutoNum type="arabicParenR"/>
            </a:pPr>
            <a:endParaRPr lang="ru-RU" sz="2000" dirty="0"/>
          </a:p>
          <a:p>
            <a:pPr marL="457200" lvl="0" indent="-457200" defTabSz="914400" fontAlgn="base">
              <a:spcBef>
                <a:spcPct val="0"/>
              </a:spcBef>
              <a:spcAft>
                <a:spcPct val="0"/>
              </a:spcAft>
              <a:buAutoNum type="arabicParenR"/>
            </a:pPr>
            <a:r>
              <a:rPr lang="ru-RU" sz="2000" dirty="0"/>
              <a:t>формирование управляемой централизованной системы распространения профсоюзных знаний среди всех членов Профсоюза в соответствии с их профсоюзной позицией и потребностями (</a:t>
            </a:r>
            <a:r>
              <a:rPr lang="en-US" sz="2000" dirty="0"/>
              <a:t>LMS</a:t>
            </a:r>
            <a:r>
              <a:rPr lang="ru-RU" sz="2000" dirty="0"/>
              <a:t>); </a:t>
            </a:r>
          </a:p>
          <a:p>
            <a:pPr marL="457200" lvl="0" indent="-457200" defTabSz="914400" fontAlgn="base">
              <a:spcBef>
                <a:spcPct val="0"/>
              </a:spcBef>
              <a:spcAft>
                <a:spcPct val="0"/>
              </a:spcAft>
              <a:buAutoNum type="arabicParenR"/>
            </a:pPr>
            <a:endParaRPr lang="ru-RU" sz="2000" dirty="0"/>
          </a:p>
          <a:p>
            <a:pPr marL="457200" lvl="0" indent="-457200" defTabSz="914400" fontAlgn="base">
              <a:spcBef>
                <a:spcPct val="0"/>
              </a:spcBef>
              <a:spcAft>
                <a:spcPct val="0"/>
              </a:spcAft>
              <a:buAutoNum type="arabicParenR"/>
            </a:pPr>
            <a:r>
              <a:rPr lang="ru-RU" sz="2000" dirty="0"/>
              <a:t>формирование системы применения корпоративных знаний в профсоюзной деятельности (в том числе использование образовательных стажировок, реализация сетевых проектов и исследований, распространение инновационного опыта, передача экспертных знаний и навыков, внедрение инструментов оценки знаний и мониторинга).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6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1102DB6E-1D56-4F3F-A5EF-7EF654A3A99D}"/>
              </a:ext>
            </a:extLst>
          </p:cNvPr>
          <p:cNvSpPr txBox="1">
            <a:spLocks/>
          </p:cNvSpPr>
          <p:nvPr/>
        </p:nvSpPr>
        <p:spPr>
          <a:xfrm>
            <a:off x="457200" y="413792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ru-RU" sz="2400" b="1" dirty="0">
                <a:solidFill>
                  <a:srgbClr val="C00000"/>
                </a:solidFill>
                <a:latin typeface="Arial Black" pitchFamily="34" charset="0"/>
              </a:rPr>
              <a:t>КОНЦЕПТУАЛЬНЫЕ ИДЕИ РАЗВИТИЯ: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339752" y="4293096"/>
            <a:ext cx="2232248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5496" y="4005064"/>
            <a:ext cx="2232248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1E9B-3C3F-43A0-8C84-717B82B2EDBD}" type="slidenum">
              <a:rPr lang="ru-RU" smtClean="0"/>
              <a:pPr/>
              <a:t>34</a:t>
            </a:fld>
            <a:endParaRPr lang="ru-RU"/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395536" y="1186880"/>
            <a:ext cx="8568952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>
              <a:solidFill>
                <a:srgbClr val="C00000"/>
              </a:solidFill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2060"/>
                </a:solidFill>
              </a:rPr>
              <a:t>II</a:t>
            </a:r>
            <a:r>
              <a:rPr lang="ru-RU" sz="2400" b="1" dirty="0">
                <a:solidFill>
                  <a:srgbClr val="002060"/>
                </a:solidFill>
              </a:rPr>
              <a:t>: </a:t>
            </a:r>
            <a:r>
              <a:rPr lang="ru-RU" sz="2400" b="1" dirty="0"/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Социокультурная</a:t>
            </a:r>
            <a:r>
              <a:rPr lang="ru-RU" sz="2400" b="1" dirty="0">
                <a:solidFill>
                  <a:srgbClr val="002060"/>
                </a:solidFill>
              </a:rPr>
              <a:t> трансформация Профсоюза</a:t>
            </a:r>
            <a:endParaRPr lang="en-US" sz="2400" b="1" dirty="0">
              <a:solidFill>
                <a:srgbClr val="002060"/>
              </a:solidFill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002060"/>
              </a:solidFill>
            </a:endParaRPr>
          </a:p>
          <a:p>
            <a:pPr marL="446088" lvl="0" indent="-360363" defTabSz="914400" fontAlgn="base">
              <a:spcBef>
                <a:spcPct val="0"/>
              </a:spcBef>
              <a:spcAft>
                <a:spcPct val="0"/>
              </a:spcAft>
              <a:buAutoNum type="arabicParenR"/>
            </a:pPr>
            <a:r>
              <a:rPr lang="ru-RU" sz="2400" dirty="0">
                <a:solidFill>
                  <a:srgbClr val="002060"/>
                </a:solidFill>
              </a:rPr>
              <a:t>ОБРАЗОВАНИЕ</a:t>
            </a:r>
            <a:br>
              <a:rPr lang="en-US" sz="2400" dirty="0"/>
            </a:br>
            <a:r>
              <a:rPr lang="ru-RU" sz="2400" dirty="0"/>
              <a:t>как система управления внутрикорпоративным знанием</a:t>
            </a:r>
          </a:p>
          <a:p>
            <a:pPr marL="446088" lvl="0" indent="-360363" defTabSz="914400" fontAlgn="base">
              <a:spcBef>
                <a:spcPct val="0"/>
              </a:spcBef>
              <a:spcAft>
                <a:spcPct val="0"/>
              </a:spcAft>
              <a:buAutoNum type="arabicParenR"/>
            </a:pPr>
            <a:endParaRPr lang="ru-RU" sz="1600" dirty="0"/>
          </a:p>
          <a:p>
            <a:pPr marL="446088" lvl="0" indent="-360363" defTabSz="914400" fontAlgn="base">
              <a:spcBef>
                <a:spcPct val="0"/>
              </a:spcBef>
              <a:spcAft>
                <a:spcPct val="0"/>
              </a:spcAft>
              <a:buAutoNum type="arabicParenR"/>
            </a:pPr>
            <a:r>
              <a:rPr lang="ru-RU" sz="2400" dirty="0">
                <a:solidFill>
                  <a:srgbClr val="002060"/>
                </a:solidFill>
              </a:rPr>
              <a:t>ТРАНСФОРМАЦИЯ</a:t>
            </a:r>
            <a:r>
              <a:rPr lang="ru-RU" sz="2400" dirty="0"/>
              <a:t> </a:t>
            </a:r>
            <a:br>
              <a:rPr lang="en-US" sz="2400" dirty="0"/>
            </a:br>
            <a:r>
              <a:rPr lang="ru-RU" sz="2400" dirty="0"/>
              <a:t>старых моделей социального взаимодействия</a:t>
            </a:r>
          </a:p>
          <a:p>
            <a:pPr marL="446088" lvl="0" indent="-360363" defTabSz="914400" fontAlgn="base">
              <a:spcBef>
                <a:spcPct val="0"/>
              </a:spcBef>
              <a:spcAft>
                <a:spcPct val="0"/>
              </a:spcAft>
              <a:buAutoNum type="arabicParenR"/>
            </a:pPr>
            <a:endParaRPr lang="ru-RU" sz="1600" dirty="0"/>
          </a:p>
          <a:p>
            <a:pPr marL="446088" lvl="0" indent="-360363" defTabSz="914400" fontAlgn="base">
              <a:spcBef>
                <a:spcPct val="0"/>
              </a:spcBef>
              <a:spcAft>
                <a:spcPct val="0"/>
              </a:spcAft>
              <a:buAutoNum type="arabicParenR"/>
            </a:pPr>
            <a:r>
              <a:rPr lang="ru-RU" sz="2400" dirty="0">
                <a:solidFill>
                  <a:srgbClr val="002060"/>
                </a:solidFill>
              </a:rPr>
              <a:t>ИНТЕГРАЦИЯ</a:t>
            </a:r>
            <a:r>
              <a:rPr lang="ru-RU" sz="2400" dirty="0"/>
              <a:t> </a:t>
            </a:r>
            <a:br>
              <a:rPr lang="en-US" sz="2400" dirty="0"/>
            </a:br>
            <a:r>
              <a:rPr lang="ru-RU" sz="2400" dirty="0"/>
              <a:t>в современную образовательную экосистему</a:t>
            </a:r>
          </a:p>
        </p:txBody>
      </p:sp>
      <p:pic>
        <p:nvPicPr>
          <p:cNvPr id="16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1102DB6E-1D56-4F3F-A5EF-7EF654A3A99D}"/>
              </a:ext>
            </a:extLst>
          </p:cNvPr>
          <p:cNvSpPr txBox="1">
            <a:spLocks/>
          </p:cNvSpPr>
          <p:nvPr/>
        </p:nvSpPr>
        <p:spPr>
          <a:xfrm>
            <a:off x="457200" y="413792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ru-RU" sz="2400" b="1" dirty="0">
                <a:solidFill>
                  <a:srgbClr val="C00000"/>
                </a:solidFill>
                <a:latin typeface="Arial Black" pitchFamily="34" charset="0"/>
              </a:rPr>
              <a:t>КОНЦЕПТУАЛЬНЫЕ ИДЕИ РАЗВИТИЯ: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339752" y="4293096"/>
            <a:ext cx="2232248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5496" y="4005064"/>
            <a:ext cx="2232248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1E9B-3C3F-43A0-8C84-717B82B2EDBD}" type="slidenum">
              <a:rPr lang="ru-RU" smtClean="0"/>
              <a:pPr/>
              <a:t>35</a:t>
            </a:fld>
            <a:endParaRPr lang="ru-RU"/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395536" y="1196752"/>
            <a:ext cx="8568952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>
              <a:solidFill>
                <a:srgbClr val="C00000"/>
              </a:solidFill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2060"/>
                </a:solidFill>
              </a:rPr>
              <a:t>III</a:t>
            </a:r>
            <a:r>
              <a:rPr lang="ru-RU" sz="2400" b="1" dirty="0">
                <a:solidFill>
                  <a:srgbClr val="002060"/>
                </a:solidFill>
              </a:rPr>
              <a:t>: </a:t>
            </a:r>
            <a:r>
              <a:rPr lang="ru-RU" sz="2400" b="1" dirty="0"/>
              <a:t> </a:t>
            </a:r>
            <a:r>
              <a:rPr lang="ru-RU" sz="2400" b="1" dirty="0">
                <a:solidFill>
                  <a:srgbClr val="002060"/>
                </a:solidFill>
              </a:rPr>
              <a:t>Профсоюз</a:t>
            </a:r>
            <a:r>
              <a:rPr lang="en-US" sz="2400" b="1" dirty="0">
                <a:solidFill>
                  <a:srgbClr val="002060"/>
                </a:solidFill>
              </a:rPr>
              <a:t> – </a:t>
            </a:r>
            <a:r>
              <a:rPr lang="ru-RU" sz="2400" b="1" dirty="0">
                <a:solidFill>
                  <a:srgbClr val="002060"/>
                </a:solidFill>
              </a:rPr>
              <a:t>самообучающаяся организация</a:t>
            </a:r>
            <a:endParaRPr lang="en-US" sz="2400" b="1" dirty="0">
              <a:solidFill>
                <a:srgbClr val="002060"/>
              </a:solidFill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002060"/>
              </a:solidFill>
            </a:endParaRPr>
          </a:p>
          <a:p>
            <a:pPr marL="446088" lvl="0" indent="-360363" defTabSz="914400" fontAlgn="base">
              <a:spcBef>
                <a:spcPct val="0"/>
              </a:spcBef>
              <a:spcAft>
                <a:spcPct val="0"/>
              </a:spcAft>
              <a:buAutoNum type="arabicParenR"/>
            </a:pPr>
            <a:r>
              <a:rPr lang="ru-RU" sz="2000" dirty="0"/>
              <a:t>Ресурс развития Профсоюза - члены Профсоюза, их знания и взаимодействие – интеллектуальный и социальный капиталы организации, а также профессиональная лидерская позиция, стимулирующая их </a:t>
            </a:r>
            <a:r>
              <a:rPr lang="ru-RU" sz="2000" dirty="0" err="1"/>
              <a:t>просоциальную</a:t>
            </a:r>
            <a:r>
              <a:rPr lang="ru-RU" sz="2000" dirty="0"/>
              <a:t> активность во благо Профсоюза </a:t>
            </a:r>
            <a:br>
              <a:rPr lang="ru-RU" sz="2000" dirty="0"/>
            </a:br>
            <a:r>
              <a:rPr lang="ru-RU" sz="2000" dirty="0"/>
              <a:t>и его членов, системы образования, общества, государства</a:t>
            </a:r>
          </a:p>
          <a:p>
            <a:pPr marL="446088" lvl="0" indent="-360363" defTabSz="914400" fontAlgn="base">
              <a:spcBef>
                <a:spcPct val="0"/>
              </a:spcBef>
              <a:spcAft>
                <a:spcPct val="0"/>
              </a:spcAft>
              <a:buAutoNum type="arabicParenR"/>
            </a:pPr>
            <a:endParaRPr lang="ru-RU" sz="1600" dirty="0"/>
          </a:p>
          <a:p>
            <a:pPr marL="446088" lvl="0" indent="-360363" defTabSz="914400" fontAlgn="base">
              <a:spcBef>
                <a:spcPct val="0"/>
              </a:spcBef>
              <a:spcAft>
                <a:spcPct val="0"/>
              </a:spcAft>
              <a:buAutoNum type="arabicParenR"/>
            </a:pPr>
            <a:r>
              <a:rPr lang="ru-RU" sz="2000" dirty="0"/>
              <a:t>Профсоюз - организация, способная учиться быстрее, чем ее конкуренты</a:t>
            </a:r>
            <a:endParaRPr lang="ru-RU" sz="2400" dirty="0"/>
          </a:p>
          <a:p>
            <a:pPr marL="446088" lvl="0" indent="-360363" defTabSz="914400" fontAlgn="base">
              <a:spcBef>
                <a:spcPct val="0"/>
              </a:spcBef>
              <a:spcAft>
                <a:spcPct val="0"/>
              </a:spcAft>
              <a:buAutoNum type="arabicParenR"/>
            </a:pPr>
            <a:endParaRPr lang="ru-RU" sz="1600" dirty="0"/>
          </a:p>
          <a:p>
            <a:pPr marL="446088" lvl="0" indent="-360363" defTabSz="914400" fontAlgn="base">
              <a:spcBef>
                <a:spcPct val="0"/>
              </a:spcBef>
              <a:spcAft>
                <a:spcPct val="0"/>
              </a:spcAft>
              <a:buAutoNum type="arabicParenR"/>
            </a:pPr>
            <a:r>
              <a:rPr lang="ru-RU" sz="2000" dirty="0"/>
              <a:t>Профсоюз - организация, которая создает, приобретает, передает и сохраняет свои знания.</a:t>
            </a:r>
            <a:endParaRPr lang="ru-RU" sz="2400" dirty="0"/>
          </a:p>
        </p:txBody>
      </p:sp>
      <p:pic>
        <p:nvPicPr>
          <p:cNvPr id="16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1102DB6E-1D56-4F3F-A5EF-7EF654A3A99D}"/>
              </a:ext>
            </a:extLst>
          </p:cNvPr>
          <p:cNvSpPr txBox="1">
            <a:spLocks/>
          </p:cNvSpPr>
          <p:nvPr/>
        </p:nvSpPr>
        <p:spPr>
          <a:xfrm>
            <a:off x="457200" y="413792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ru-RU" sz="2400" b="1" dirty="0">
                <a:solidFill>
                  <a:srgbClr val="C00000"/>
                </a:solidFill>
                <a:latin typeface="Arial Black" pitchFamily="34" charset="0"/>
              </a:rPr>
              <a:t>КОНЦЕПТУАЛЬНЫЕ ИДЕИ РАЗВИТИЯ: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авнобедренный треугольник 15"/>
          <p:cNvSpPr/>
          <p:nvPr/>
        </p:nvSpPr>
        <p:spPr>
          <a:xfrm>
            <a:off x="1979712" y="1412776"/>
            <a:ext cx="6264696" cy="3600400"/>
          </a:xfrm>
          <a:prstGeom prst="triangle">
            <a:avLst>
              <a:gd name="adj" fmla="val 100000"/>
            </a:avLst>
          </a:prstGeom>
          <a:solidFill>
            <a:srgbClr val="002060">
              <a:alpha val="20000"/>
            </a:srgbClr>
          </a:solidFill>
          <a:ln>
            <a:solidFill>
              <a:srgbClr val="00206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ru-RU" dirty="0"/>
              <a:t>Обучение как набор образовательных услуг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835696" y="3356992"/>
            <a:ext cx="2304256" cy="1152128"/>
          </a:xfrm>
          <a:prstGeom prst="roundRect">
            <a:avLst/>
          </a:prstGeom>
          <a:solidFill>
            <a:srgbClr val="00206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ru-RU" dirty="0"/>
              <a:t>Обучение как система отработки компетенций</a:t>
            </a:r>
          </a:p>
        </p:txBody>
      </p:sp>
      <p:sp>
        <p:nvSpPr>
          <p:cNvPr id="8" name="Овал 7"/>
          <p:cNvSpPr/>
          <p:nvPr/>
        </p:nvSpPr>
        <p:spPr>
          <a:xfrm>
            <a:off x="2051720" y="3140968"/>
            <a:ext cx="43204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ru-RU" b="1" dirty="0"/>
              <a:t>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779912" y="2492896"/>
            <a:ext cx="2304256" cy="1152128"/>
          </a:xfrm>
          <a:prstGeom prst="roundRect">
            <a:avLst/>
          </a:prstGeom>
          <a:solidFill>
            <a:srgbClr val="00206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ru-RU" dirty="0"/>
              <a:t>Обучение как поддержка лидерства</a:t>
            </a:r>
          </a:p>
        </p:txBody>
      </p:sp>
      <p:sp>
        <p:nvSpPr>
          <p:cNvPr id="12" name="Овал 11"/>
          <p:cNvSpPr/>
          <p:nvPr/>
        </p:nvSpPr>
        <p:spPr>
          <a:xfrm>
            <a:off x="3995936" y="2276872"/>
            <a:ext cx="43204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ru-RU" b="1" dirty="0"/>
              <a:t>В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724128" y="1628800"/>
            <a:ext cx="2304256" cy="1152128"/>
          </a:xfrm>
          <a:prstGeom prst="roundRect">
            <a:avLst/>
          </a:prstGeom>
          <a:solidFill>
            <a:srgbClr val="00206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ru-RU" dirty="0"/>
              <a:t>Обучение как </a:t>
            </a:r>
            <a:r>
              <a:rPr lang="ru-RU" sz="1700" dirty="0"/>
              <a:t>трансформационное</a:t>
            </a:r>
            <a:r>
              <a:rPr lang="ru-RU" dirty="0"/>
              <a:t> воздействие</a:t>
            </a:r>
          </a:p>
        </p:txBody>
      </p:sp>
      <p:sp>
        <p:nvSpPr>
          <p:cNvPr id="15" name="Овал 14"/>
          <p:cNvSpPr/>
          <p:nvPr/>
        </p:nvSpPr>
        <p:spPr>
          <a:xfrm>
            <a:off x="5940152" y="1412776"/>
            <a:ext cx="43204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ru-RU" b="1" dirty="0"/>
              <a:t>С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1691680" y="1412776"/>
            <a:ext cx="0" cy="3744416"/>
          </a:xfrm>
          <a:prstGeom prst="straightConnector1">
            <a:avLst/>
          </a:prstGeom>
          <a:ln w="25400">
            <a:tailEnd type="arrow"/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1691680" y="5157192"/>
            <a:ext cx="6912768" cy="8384"/>
          </a:xfrm>
          <a:prstGeom prst="straightConnector1">
            <a:avLst/>
          </a:prstGeom>
          <a:ln w="25400">
            <a:tailEnd type="arrow"/>
          </a:ln>
          <a:scene3d>
            <a:camera prst="orthographicFront">
              <a:rot lat="10800000" lon="108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691680" y="2833191"/>
            <a:ext cx="1944216" cy="33855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Тренинговый центр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91880" y="1916832"/>
            <a:ext cx="2304256" cy="33855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Акселератор лидерства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40152" y="1052737"/>
            <a:ext cx="2736304" cy="33855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Стратегическая платформа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915817" y="5085185"/>
            <a:ext cx="72008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4860033" y="5085185"/>
            <a:ext cx="72008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6804248" y="5085185"/>
            <a:ext cx="72008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1835697" y="5229200"/>
            <a:ext cx="2232248" cy="276999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ru-RU" sz="1200" dirty="0"/>
              <a:t>операционная эффективность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39952" y="5229200"/>
            <a:ext cx="1584176" cy="276999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ru-RU" sz="1200" dirty="0"/>
              <a:t>лидерство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84168" y="5229200"/>
            <a:ext cx="1584176" cy="276999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ru-RU" sz="1200" dirty="0"/>
              <a:t>стратегии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380312" y="5229200"/>
            <a:ext cx="1800200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ru-RU" sz="1200" b="1" dirty="0">
                <a:solidFill>
                  <a:srgbClr val="7030A0"/>
                </a:solidFill>
              </a:rPr>
              <a:t>основное направление содержания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5496" y="1196752"/>
            <a:ext cx="1800200" cy="276999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ru-RU" sz="1200" b="1" dirty="0">
                <a:solidFill>
                  <a:srgbClr val="7030A0"/>
                </a:solidFill>
              </a:rPr>
              <a:t>целевые группы</a:t>
            </a:r>
          </a:p>
        </p:txBody>
      </p:sp>
      <p:graphicFrame>
        <p:nvGraphicFramePr>
          <p:cNvPr id="37" name="Схема 36"/>
          <p:cNvGraphicFramePr/>
          <p:nvPr/>
        </p:nvGraphicFramePr>
        <p:xfrm>
          <a:off x="35496" y="1412776"/>
          <a:ext cx="1835696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9" name="Равнобедренный треугольник 38"/>
          <p:cNvSpPr/>
          <p:nvPr/>
        </p:nvSpPr>
        <p:spPr>
          <a:xfrm>
            <a:off x="1763688" y="5949280"/>
            <a:ext cx="6408712" cy="432048"/>
          </a:xfrm>
          <a:prstGeom prst="triangle">
            <a:avLst>
              <a:gd name="adj" fmla="val 999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ru-RU" dirty="0"/>
              <a:t>Стратегическая роль </a:t>
            </a: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1E9B-3C3F-43A0-8C84-717B82B2EDBD}" type="slidenum">
              <a:rPr lang="ru-RU" smtClean="0"/>
              <a:pPr/>
              <a:t>36</a:t>
            </a:fld>
            <a:endParaRPr lang="ru-RU"/>
          </a:p>
        </p:txBody>
      </p:sp>
      <p:pic>
        <p:nvPicPr>
          <p:cNvPr id="44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1102DB6E-1D56-4F3F-A5EF-7EF654A3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>
                <a:solidFill>
                  <a:srgbClr val="C00000"/>
                </a:solidFill>
                <a:latin typeface="Arial Black" pitchFamily="34" charset="0"/>
              </a:rPr>
              <a:t>Модель</a:t>
            </a:r>
            <a:r>
              <a:rPr lang="ru-RU" sz="2800" b="1" dirty="0"/>
              <a:t> </a:t>
            </a: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</a:rPr>
              <a:t>обучения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Направления образовательных программ</a:t>
            </a:r>
          </a:p>
        </p:txBody>
      </p:sp>
      <p:graphicFrame>
        <p:nvGraphicFramePr>
          <p:cNvPr id="7" name="Схема 6"/>
          <p:cNvGraphicFramePr/>
          <p:nvPr/>
        </p:nvGraphicFramePr>
        <p:xfrm>
          <a:off x="539552" y="1340768"/>
          <a:ext cx="8208912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1E9B-3C3F-43A0-8C84-717B82B2EDBD}" type="slidenum">
              <a:rPr lang="ru-RU" smtClean="0"/>
              <a:pPr/>
              <a:t>37</a:t>
            </a:fld>
            <a:endParaRPr lang="ru-RU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96" y="36623"/>
            <a:ext cx="2304255" cy="512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339752" y="4293096"/>
            <a:ext cx="2232248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1E9B-3C3F-43A0-8C84-717B82B2EDBD}" type="slidenum">
              <a:rPr lang="ru-RU" smtClean="0"/>
              <a:pPr/>
              <a:t>38</a:t>
            </a:fld>
            <a:endParaRPr lang="ru-RU"/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323528" y="1692091"/>
            <a:ext cx="2520280" cy="4401205"/>
          </a:xfrm>
          <a:prstGeom prst="rect">
            <a:avLst/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>
                <a:solidFill>
                  <a:srgbClr val="C00000"/>
                </a:solidFill>
              </a:rPr>
              <a:t>ЗАДАЧА 1.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</a:rPr>
              <a:t>Сформировать Концепцию корпоративной культуры Профсоюза как современной активно изменяющейся самообучающейся организации на основе выделения корпоративных ценностей и знаний.</a:t>
            </a:r>
          </a:p>
        </p:txBody>
      </p:sp>
      <p:pic>
        <p:nvPicPr>
          <p:cNvPr id="16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solidFill>
                  <a:schemeClr val="tx2"/>
                </a:solidFill>
                <a:ea typeface="+mn-ea"/>
                <a:cs typeface="+mn-cs"/>
              </a:rPr>
              <a:t>ПРОЕКТ</a:t>
            </a:r>
            <a:r>
              <a:rPr lang="ru-RU" sz="4800" b="1" dirty="0">
                <a:solidFill>
                  <a:schemeClr val="tx2"/>
                </a:solidFill>
              </a:rPr>
              <a:t> </a:t>
            </a:r>
            <a:r>
              <a:rPr lang="ru-RU" sz="3200" b="1" dirty="0">
                <a:solidFill>
                  <a:schemeClr val="tx2"/>
                </a:solidFill>
                <a:ea typeface="+mn-ea"/>
                <a:cs typeface="+mn-cs"/>
              </a:rPr>
              <a:t>«ПРОФСОЮЗНОЕ ОБРАЗОВАНИЕ»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59832" y="2267580"/>
            <a:ext cx="1800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   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7500" y="2204865"/>
            <a:ext cx="5794980" cy="3888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339752" y="4293096"/>
            <a:ext cx="2232248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1E9B-3C3F-43A0-8C84-717B82B2EDBD}" type="slidenum">
              <a:rPr lang="ru-RU" smtClean="0"/>
              <a:pPr/>
              <a:t>39</a:t>
            </a:fld>
            <a:endParaRPr lang="ru-RU"/>
          </a:p>
        </p:txBody>
      </p:sp>
      <p:pic>
        <p:nvPicPr>
          <p:cNvPr id="16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solidFill>
                  <a:schemeClr val="tx2"/>
                </a:solidFill>
                <a:ea typeface="+mn-ea"/>
                <a:cs typeface="+mn-cs"/>
              </a:rPr>
              <a:t>ПРОЕКТ</a:t>
            </a:r>
            <a:r>
              <a:rPr lang="ru-RU" sz="4800" b="1" dirty="0">
                <a:solidFill>
                  <a:schemeClr val="tx2"/>
                </a:solidFill>
              </a:rPr>
              <a:t> </a:t>
            </a:r>
            <a:r>
              <a:rPr lang="ru-RU" sz="3200" b="1" dirty="0">
                <a:solidFill>
                  <a:schemeClr val="tx2"/>
                </a:solidFill>
                <a:ea typeface="+mn-ea"/>
                <a:cs typeface="+mn-cs"/>
              </a:rPr>
              <a:t>«ПРОФСОЮЗНОЕ ОБРАЗОВАНИЕ»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077468-D563-4043-AF70-DED48BBDE0D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852" y="3302832"/>
            <a:ext cx="8237612" cy="3510544"/>
          </a:xfrm>
          <a:prstGeom prst="rect">
            <a:avLst/>
          </a:prstGeom>
        </p:spPr>
      </p:pic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323528" y="1268760"/>
            <a:ext cx="8568952" cy="1631216"/>
          </a:xfrm>
          <a:prstGeom prst="rect">
            <a:avLst/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>
                <a:solidFill>
                  <a:srgbClr val="C00000"/>
                </a:solidFill>
              </a:rPr>
              <a:t>ЗАДАЧА 2.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</a:rPr>
              <a:t>Разработать атлас </a:t>
            </a:r>
            <a:r>
              <a:rPr lang="ru-RU" sz="2000" b="1" dirty="0" err="1">
                <a:solidFill>
                  <a:srgbClr val="002060"/>
                </a:solidFill>
              </a:rPr>
              <a:t>компетентностных</a:t>
            </a:r>
            <a:r>
              <a:rPr lang="ru-RU" sz="2000" b="1" dirty="0">
                <a:solidFill>
                  <a:srgbClr val="002060"/>
                </a:solidFill>
              </a:rPr>
              <a:t> профилей профсоюзных кадров и актива, модель профсоюзного лидерства и модель профсоюзного роста как рамочных инструментов, определяющих общую идеологию и стратегию взращивания профсоюзных кадров новой формации.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1102DB6E-1D56-4F3F-A5EF-7EF654A3A99D}"/>
              </a:ext>
            </a:extLst>
          </p:cNvPr>
          <p:cNvSpPr txBox="1">
            <a:spLocks/>
          </p:cNvSpPr>
          <p:nvPr/>
        </p:nvSpPr>
        <p:spPr>
          <a:xfrm>
            <a:off x="1238944" y="2646040"/>
            <a:ext cx="6717432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Модель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профсоюзных компетенций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44096" y="858642"/>
          <a:ext cx="893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3" imgW="360" imgH="360" progId="">
                  <p:embed/>
                </p:oleObj>
              </mc:Choice>
              <mc:Fallback>
                <p:oleObj name="think-cell Slide" r:id="rId23" imgW="360" imgH="360" progId="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096" y="858642"/>
                        <a:ext cx="893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McK 5. Source"/>
          <p:cNvSpPr>
            <a:spLocks noChangeArrowheads="1"/>
          </p:cNvSpPr>
          <p:nvPr/>
        </p:nvSpPr>
        <p:spPr bwMode="auto">
          <a:xfrm>
            <a:off x="1304425" y="5752398"/>
            <a:ext cx="4849820" cy="21210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marL="431530" indent="-431530" defTabSz="683640"/>
            <a:r>
              <a:rPr lang="en-US" sz="689" dirty="0">
                <a:solidFill>
                  <a:srgbClr val="1A1A1A"/>
                </a:solidFill>
                <a:ea typeface="ヒラギノ角ゴ Pro W3" charset="0"/>
                <a:cs typeface="ヒラギノ角ゴ Pro W3" charset="0"/>
              </a:rPr>
              <a:t>SOURCE:	Press reports; McKinsey Global Institute analysis</a:t>
            </a:r>
          </a:p>
          <a:p>
            <a:pPr marL="431530" indent="-431530" defTabSz="683640"/>
            <a:endParaRPr lang="en-US" sz="689" dirty="0">
              <a:solidFill>
                <a:srgbClr val="1A1A1A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19" name="McK 3. Unit of measure"/>
          <p:cNvSpPr txBox="1">
            <a:spLocks noChangeArrowheads="1"/>
          </p:cNvSpPr>
          <p:nvPr/>
        </p:nvSpPr>
        <p:spPr bwMode="auto">
          <a:xfrm>
            <a:off x="4337483" y="1746313"/>
            <a:ext cx="4694950" cy="13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noAutofit/>
          </a:bodyPr>
          <a:lstStyle>
            <a:defPPr>
              <a:defRPr lang="en-US"/>
            </a:defPPr>
            <a:lvl1pPr defTabSz="895350">
              <a:defRPr baseline="0">
                <a:solidFill>
                  <a:srgbClr val="808080"/>
                </a:solidFill>
                <a:latin typeface="+mn-lt"/>
              </a:defRPr>
            </a:lvl1pPr>
            <a:lvl2pPr marL="447675" defTabSz="895350">
              <a:defRPr sz="2400"/>
            </a:lvl2pPr>
            <a:lvl3pPr marL="895350" defTabSz="895350">
              <a:defRPr sz="2400"/>
            </a:lvl3pPr>
            <a:lvl4pPr marL="1344613" defTabSz="895350">
              <a:defRPr sz="2400"/>
            </a:lvl4pPr>
            <a:lvl5pPr marL="1792288" defTabSz="895350">
              <a:defRPr sz="2400"/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/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/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/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pPr>
              <a:spcBef>
                <a:spcPts val="450"/>
              </a:spcBef>
            </a:pPr>
            <a:r>
              <a:rPr lang="ru-RU" sz="1378" b="1" dirty="0">
                <a:solidFill>
                  <a:srgbClr val="1A1A1A"/>
                </a:solidFill>
                <a:latin typeface="Georgia" panose="02040502050405020303" pitchFamily="18" charset="0"/>
              </a:rPr>
              <a:t>ВРЕМЯ, КОТОРОЕ ПОТРЕБОВАЛОСЬ, </a:t>
            </a:r>
            <a:br>
              <a:rPr lang="ru-RU" sz="1378" b="1" dirty="0">
                <a:solidFill>
                  <a:srgbClr val="1A1A1A"/>
                </a:solidFill>
                <a:latin typeface="Georgia" panose="02040502050405020303" pitchFamily="18" charset="0"/>
              </a:rPr>
            </a:br>
            <a:r>
              <a:rPr lang="ru-RU" sz="1378" b="1" dirty="0">
                <a:solidFill>
                  <a:srgbClr val="1A1A1A"/>
                </a:solidFill>
                <a:latin typeface="Georgia" panose="02040502050405020303" pitchFamily="18" charset="0"/>
              </a:rPr>
              <a:t>ЧТОБЫ ЗАОЕВАТЬ АУДИТОРИЮ </a:t>
            </a:r>
            <a:br>
              <a:rPr lang="ru-RU" sz="1378" b="1" dirty="0">
                <a:solidFill>
                  <a:srgbClr val="1A1A1A"/>
                </a:solidFill>
                <a:latin typeface="Georgia" panose="02040502050405020303" pitchFamily="18" charset="0"/>
              </a:rPr>
            </a:br>
            <a:r>
              <a:rPr lang="ru-RU" sz="1378" b="1" dirty="0">
                <a:solidFill>
                  <a:srgbClr val="1A1A1A"/>
                </a:solidFill>
                <a:latin typeface="Georgia" panose="02040502050405020303" pitchFamily="18" charset="0"/>
              </a:rPr>
              <a:t>В 50 МИЛЛИОНОВ ПОЛЬЗОВАТЕЛЕЙ</a:t>
            </a:r>
          </a:p>
          <a:p>
            <a:pPr>
              <a:spcBef>
                <a:spcPts val="450"/>
              </a:spcBef>
            </a:pPr>
            <a:r>
              <a:rPr lang="ru-RU" sz="1378" b="1" dirty="0">
                <a:solidFill>
                  <a:srgbClr val="1A1A1A"/>
                </a:solidFill>
                <a:latin typeface="Georgia" panose="02040502050405020303" pitchFamily="18" charset="0"/>
              </a:rPr>
              <a:t> </a:t>
            </a:r>
            <a:r>
              <a:rPr lang="en-US" sz="1378" b="1" dirty="0">
                <a:solidFill>
                  <a:srgbClr val="1A1A1A"/>
                </a:solidFill>
                <a:latin typeface="Georgia" panose="02040502050405020303" pitchFamily="18" charset="0"/>
              </a:rPr>
              <a:t>Time to reach 50 million users</a:t>
            </a:r>
            <a:endParaRPr lang="en-US" altLang="ko-KR" sz="1378" b="1" dirty="0">
              <a:solidFill>
                <a:srgbClr val="1A1A1A"/>
              </a:solidFill>
              <a:latin typeface="Georgia" panose="02040502050405020303" pitchFamily="18" charset="0"/>
            </a:endParaRPr>
          </a:p>
        </p:txBody>
      </p:sp>
      <p:grpSp>
        <p:nvGrpSpPr>
          <p:cNvPr id="200704" name="Group 200703"/>
          <p:cNvGrpSpPr/>
          <p:nvPr/>
        </p:nvGrpSpPr>
        <p:grpSpPr>
          <a:xfrm>
            <a:off x="3205132" y="4397432"/>
            <a:ext cx="2981906" cy="1235678"/>
            <a:chOff x="3473226" y="4725774"/>
            <a:chExt cx="3220871" cy="1647570"/>
          </a:xfrm>
        </p:grpSpPr>
        <p:sp>
          <p:nvSpPr>
            <p:cNvPr id="33" name="McK 3. Unit of measure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709017" y="4725774"/>
              <a:ext cx="206362" cy="492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defTabSz="895350">
                <a:defRPr baseline="0">
                  <a:solidFill>
                    <a:srgbClr val="808080"/>
                  </a:solidFill>
                  <a:latin typeface="+mn-lt"/>
                </a:defRPr>
              </a:lvl1pPr>
              <a:lvl2pPr marL="447675" defTabSz="895350">
                <a:defRPr sz="2400"/>
              </a:lvl2pPr>
              <a:lvl3pPr marL="895350" defTabSz="895350">
                <a:defRPr sz="2400"/>
              </a:lvl3pPr>
              <a:lvl4pPr marL="1344613" defTabSz="895350">
                <a:defRPr sz="2400"/>
              </a:lvl4pPr>
              <a:lvl5pPr marL="1792288" defTabSz="895350">
                <a:defRPr sz="2400"/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9pPr>
            </a:lstStyle>
            <a:p>
              <a:r>
                <a:rPr lang="en-US" altLang="ko-KR" sz="2400" b="1" dirty="0">
                  <a:solidFill>
                    <a:srgbClr val="1A1A1A"/>
                  </a:solidFill>
                </a:rPr>
                <a:t>4</a:t>
              </a:r>
            </a:p>
          </p:txBody>
        </p:sp>
        <p:sp>
          <p:nvSpPr>
            <p:cNvPr id="37" name="McK 3. Unit of measure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495983" y="5170196"/>
              <a:ext cx="1081377" cy="188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defTabSz="895350">
                <a:defRPr baseline="0">
                  <a:solidFill>
                    <a:srgbClr val="808080"/>
                  </a:solidFill>
                  <a:latin typeface="+mn-lt"/>
                </a:defRPr>
              </a:lvl1pPr>
              <a:lvl2pPr marL="447675" defTabSz="895350">
                <a:defRPr sz="2400"/>
              </a:lvl2pPr>
              <a:lvl3pPr marL="895350" defTabSz="895350">
                <a:defRPr sz="2400"/>
              </a:lvl3pPr>
              <a:lvl4pPr marL="1344613" defTabSz="895350">
                <a:defRPr sz="2400"/>
              </a:lvl4pPr>
              <a:lvl5pPr marL="1792288" defTabSz="895350">
                <a:defRPr sz="2400"/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9pPr>
            </a:lstStyle>
            <a:p>
              <a:r>
                <a:rPr lang="ru-RU" altLang="ko-KR" sz="918" dirty="0">
                  <a:solidFill>
                    <a:srgbClr val="1A1A1A"/>
                  </a:solidFill>
                </a:rPr>
                <a:t>года/</a:t>
              </a:r>
              <a:r>
                <a:rPr lang="en-US" altLang="ko-KR" sz="918" dirty="0" err="1">
                  <a:solidFill>
                    <a:srgbClr val="1A1A1A"/>
                  </a:solidFill>
                </a:rPr>
                <a:t>yrs</a:t>
              </a:r>
              <a:endParaRPr lang="en-US" altLang="ko-KR" sz="918" dirty="0">
                <a:solidFill>
                  <a:srgbClr val="1A1A1A"/>
                </a:solidFill>
              </a:endParaRPr>
            </a:p>
          </p:txBody>
        </p:sp>
        <p:sp>
          <p:nvSpPr>
            <p:cNvPr id="34" name="McK 3. Unit of measure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4481562" y="4857647"/>
              <a:ext cx="206362" cy="492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defTabSz="895350">
                <a:defRPr baseline="0">
                  <a:solidFill>
                    <a:srgbClr val="808080"/>
                  </a:solidFill>
                  <a:latin typeface="+mn-lt"/>
                </a:defRPr>
              </a:lvl1pPr>
              <a:lvl2pPr marL="447675" defTabSz="895350">
                <a:defRPr sz="2400"/>
              </a:lvl2pPr>
              <a:lvl3pPr marL="895350" defTabSz="895350">
                <a:defRPr sz="2400"/>
              </a:lvl3pPr>
              <a:lvl4pPr marL="1344613" defTabSz="895350">
                <a:defRPr sz="2400"/>
              </a:lvl4pPr>
              <a:lvl5pPr marL="1792288" defTabSz="895350">
                <a:defRPr sz="2400"/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9pPr>
            </a:lstStyle>
            <a:p>
              <a:r>
                <a:rPr lang="en-US" altLang="ko-KR" sz="2400" b="1" dirty="0">
                  <a:solidFill>
                    <a:srgbClr val="1A1A1A"/>
                  </a:solidFill>
                </a:rPr>
                <a:t>3</a:t>
              </a:r>
            </a:p>
          </p:txBody>
        </p:sp>
        <p:sp>
          <p:nvSpPr>
            <p:cNvPr id="38" name="McK 3. Unit of measure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4274158" y="5275864"/>
              <a:ext cx="852237" cy="188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defTabSz="895350">
                <a:defRPr baseline="0">
                  <a:solidFill>
                    <a:srgbClr val="808080"/>
                  </a:solidFill>
                  <a:latin typeface="+mn-lt"/>
                </a:defRPr>
              </a:lvl1pPr>
              <a:lvl2pPr marL="447675" defTabSz="895350">
                <a:defRPr sz="2400"/>
              </a:lvl2pPr>
              <a:lvl3pPr marL="895350" defTabSz="895350">
                <a:defRPr sz="2400"/>
              </a:lvl3pPr>
              <a:lvl4pPr marL="1344613" defTabSz="895350">
                <a:defRPr sz="2400"/>
              </a:lvl4pPr>
              <a:lvl5pPr marL="1792288" defTabSz="895350">
                <a:defRPr sz="2400"/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9pPr>
            </a:lstStyle>
            <a:p>
              <a:r>
                <a:rPr lang="ru-RU" altLang="ko-KR" sz="918" dirty="0">
                  <a:solidFill>
                    <a:srgbClr val="1A1A1A"/>
                  </a:solidFill>
                </a:rPr>
                <a:t>года/</a:t>
              </a:r>
              <a:r>
                <a:rPr lang="en-US" altLang="ko-KR" sz="918" dirty="0" err="1">
                  <a:solidFill>
                    <a:srgbClr val="1A1A1A"/>
                  </a:solidFill>
                </a:rPr>
                <a:t>yrs</a:t>
              </a:r>
              <a:endParaRPr lang="en-US" altLang="ko-KR" sz="918" dirty="0">
                <a:solidFill>
                  <a:srgbClr val="1A1A1A"/>
                </a:solidFill>
              </a:endParaRPr>
            </a:p>
          </p:txBody>
        </p:sp>
        <p:sp>
          <p:nvSpPr>
            <p:cNvPr id="35" name="McK 3. Unit of measure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5199184" y="5012507"/>
              <a:ext cx="206363" cy="492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defTabSz="895350">
                <a:defRPr baseline="0">
                  <a:solidFill>
                    <a:srgbClr val="808080"/>
                  </a:solidFill>
                  <a:latin typeface="+mn-lt"/>
                </a:defRPr>
              </a:lvl1pPr>
              <a:lvl2pPr marL="447675" defTabSz="895350">
                <a:defRPr sz="2400"/>
              </a:lvl2pPr>
              <a:lvl3pPr marL="895350" defTabSz="895350">
                <a:defRPr sz="2400"/>
              </a:lvl3pPr>
              <a:lvl4pPr marL="1344613" defTabSz="895350">
                <a:defRPr sz="2400"/>
              </a:lvl4pPr>
              <a:lvl5pPr marL="1792288" defTabSz="895350">
                <a:defRPr sz="2400"/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9pPr>
            </a:lstStyle>
            <a:p>
              <a:r>
                <a:rPr lang="en-US" altLang="ko-KR" sz="2400" b="1" dirty="0">
                  <a:solidFill>
                    <a:srgbClr val="1A1A1A"/>
                  </a:solidFill>
                </a:rPr>
                <a:t>1</a:t>
              </a:r>
            </a:p>
          </p:txBody>
        </p:sp>
        <p:sp>
          <p:nvSpPr>
            <p:cNvPr id="39" name="McK 3. Unit of measure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5126395" y="5422298"/>
              <a:ext cx="667985" cy="188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defTabSz="895350">
                <a:defRPr baseline="0">
                  <a:solidFill>
                    <a:srgbClr val="808080"/>
                  </a:solidFill>
                  <a:latin typeface="+mn-lt"/>
                </a:defRPr>
              </a:lvl1pPr>
              <a:lvl2pPr marL="447675" defTabSz="895350">
                <a:defRPr sz="2400"/>
              </a:lvl2pPr>
              <a:lvl3pPr marL="895350" defTabSz="895350">
                <a:defRPr sz="2400"/>
              </a:lvl3pPr>
              <a:lvl4pPr marL="1344613" defTabSz="895350">
                <a:defRPr sz="2400"/>
              </a:lvl4pPr>
              <a:lvl5pPr marL="1792288" defTabSz="895350">
                <a:defRPr sz="2400"/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9pPr>
            </a:lstStyle>
            <a:p>
              <a:r>
                <a:rPr lang="ru-RU" altLang="ko-KR" sz="918" dirty="0">
                  <a:solidFill>
                    <a:srgbClr val="1A1A1A"/>
                  </a:solidFill>
                </a:rPr>
                <a:t>год/</a:t>
              </a:r>
              <a:r>
                <a:rPr lang="en-US" altLang="ko-KR" sz="918" dirty="0" err="1">
                  <a:solidFill>
                    <a:srgbClr val="1A1A1A"/>
                  </a:solidFill>
                </a:rPr>
                <a:t>yr</a:t>
              </a:r>
              <a:endParaRPr lang="en-US" altLang="ko-KR" sz="918" dirty="0">
                <a:solidFill>
                  <a:srgbClr val="1A1A1A"/>
                </a:solidFill>
              </a:endParaRPr>
            </a:p>
          </p:txBody>
        </p:sp>
        <p:sp>
          <p:nvSpPr>
            <p:cNvPr id="36" name="McK 3. Unit of measure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5954584" y="5141150"/>
              <a:ext cx="205205" cy="492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defTabSz="895350">
                <a:defRPr baseline="0">
                  <a:solidFill>
                    <a:srgbClr val="808080"/>
                  </a:solidFill>
                  <a:latin typeface="+mn-lt"/>
                </a:defRPr>
              </a:lvl1pPr>
              <a:lvl2pPr marL="447675" defTabSz="895350">
                <a:defRPr sz="2400"/>
              </a:lvl2pPr>
              <a:lvl3pPr marL="895350" defTabSz="895350">
                <a:defRPr sz="2400"/>
              </a:lvl3pPr>
              <a:lvl4pPr marL="1344613" defTabSz="895350">
                <a:defRPr sz="2400"/>
              </a:lvl4pPr>
              <a:lvl5pPr marL="1792288" defTabSz="895350">
                <a:defRPr sz="2400"/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9pPr>
            </a:lstStyle>
            <a:p>
              <a:r>
                <a:rPr lang="en-US" altLang="ko-KR" sz="2400" b="1" dirty="0">
                  <a:solidFill>
                    <a:srgbClr val="1A1A1A"/>
                  </a:solidFill>
                </a:rPr>
                <a:t>9</a:t>
              </a:r>
            </a:p>
          </p:txBody>
        </p:sp>
        <p:sp>
          <p:nvSpPr>
            <p:cNvPr id="40" name="McK 3. Unit of measure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5711005" y="5561156"/>
              <a:ext cx="983092" cy="188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defTabSz="895350">
                <a:defRPr baseline="0">
                  <a:solidFill>
                    <a:srgbClr val="808080"/>
                  </a:solidFill>
                  <a:latin typeface="+mn-lt"/>
                </a:defRPr>
              </a:lvl1pPr>
              <a:lvl2pPr marL="447675" defTabSz="895350">
                <a:defRPr sz="2400"/>
              </a:lvl2pPr>
              <a:lvl3pPr marL="895350" defTabSz="895350">
                <a:defRPr sz="2400"/>
              </a:lvl3pPr>
              <a:lvl4pPr marL="1344613" defTabSz="895350">
                <a:defRPr sz="2400"/>
              </a:lvl4pPr>
              <a:lvl5pPr marL="1792288" defTabSz="895350">
                <a:defRPr sz="2400"/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9pPr>
            </a:lstStyle>
            <a:p>
              <a:r>
                <a:rPr lang="ru-RU" altLang="ko-KR" sz="918" dirty="0" err="1">
                  <a:solidFill>
                    <a:srgbClr val="1A1A1A"/>
                  </a:solidFill>
                </a:rPr>
                <a:t>мес</a:t>
              </a:r>
              <a:r>
                <a:rPr lang="ru-RU" altLang="ko-KR" sz="918" dirty="0">
                  <a:solidFill>
                    <a:srgbClr val="1A1A1A"/>
                  </a:solidFill>
                </a:rPr>
                <a:t>/</a:t>
              </a:r>
              <a:r>
                <a:rPr lang="en-US" altLang="ko-KR" sz="918" dirty="0" err="1">
                  <a:solidFill>
                    <a:srgbClr val="1A1A1A"/>
                  </a:solidFill>
                </a:rPr>
                <a:t>mths</a:t>
              </a:r>
              <a:endParaRPr lang="en-US" altLang="ko-KR" sz="918" dirty="0">
                <a:solidFill>
                  <a:srgbClr val="1A1A1A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3226" y="5436694"/>
              <a:ext cx="759891" cy="93519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0752" y="5504950"/>
              <a:ext cx="792930" cy="868394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7240" y="5712077"/>
              <a:ext cx="847996" cy="658452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1660" y="5805264"/>
              <a:ext cx="561659" cy="552351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2489418" y="3778408"/>
            <a:ext cx="1107111" cy="1862789"/>
            <a:chOff x="2822494" y="3884670"/>
            <a:chExt cx="1050861" cy="2483718"/>
          </a:xfrm>
        </p:grpSpPr>
        <p:sp>
          <p:nvSpPr>
            <p:cNvPr id="41" name="McK 3. Unit of measure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905871" y="3884670"/>
              <a:ext cx="451233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defTabSz="895350">
                <a:defRPr baseline="0">
                  <a:solidFill>
                    <a:srgbClr val="808080"/>
                  </a:solidFill>
                  <a:latin typeface="+mn-lt"/>
                </a:defRPr>
              </a:lvl1pPr>
              <a:lvl2pPr marL="447675" defTabSz="895350">
                <a:defRPr sz="2400"/>
              </a:lvl2pPr>
              <a:lvl3pPr marL="895350" defTabSz="895350">
                <a:defRPr sz="2400"/>
              </a:lvl3pPr>
              <a:lvl4pPr marL="1344613" defTabSz="895350">
                <a:defRPr sz="2400"/>
              </a:lvl4pPr>
              <a:lvl5pPr marL="1792288" defTabSz="895350">
                <a:defRPr sz="2400"/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9pPr>
            </a:lstStyle>
            <a:p>
              <a:r>
                <a:rPr lang="en-US" altLang="ko-KR" sz="2400" b="1" dirty="0">
                  <a:solidFill>
                    <a:srgbClr val="1A1A1A"/>
                  </a:solidFill>
                </a:rPr>
                <a:t>13</a:t>
              </a:r>
            </a:p>
          </p:txBody>
        </p:sp>
        <p:sp>
          <p:nvSpPr>
            <p:cNvPr id="42" name="McK 3. Unit of measure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889123" y="4282921"/>
              <a:ext cx="984232" cy="188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defTabSz="895350">
                <a:defRPr baseline="0">
                  <a:solidFill>
                    <a:srgbClr val="808080"/>
                  </a:solidFill>
                  <a:latin typeface="+mn-lt"/>
                </a:defRPr>
              </a:lvl1pPr>
              <a:lvl2pPr marL="447675" defTabSz="895350">
                <a:defRPr sz="2400"/>
              </a:lvl2pPr>
              <a:lvl3pPr marL="895350" defTabSz="895350">
                <a:defRPr sz="2400"/>
              </a:lvl3pPr>
              <a:lvl4pPr marL="1344613" defTabSz="895350">
                <a:defRPr sz="2400"/>
              </a:lvl4pPr>
              <a:lvl5pPr marL="1792288" defTabSz="895350">
                <a:defRPr sz="2400"/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9pPr>
            </a:lstStyle>
            <a:p>
              <a:r>
                <a:rPr lang="ru-RU" altLang="ko-KR" sz="918" dirty="0">
                  <a:solidFill>
                    <a:srgbClr val="1A1A1A"/>
                  </a:solidFill>
                </a:rPr>
                <a:t>лет/</a:t>
              </a:r>
              <a:r>
                <a:rPr lang="en-US" altLang="ko-KR" sz="918" dirty="0" err="1">
                  <a:solidFill>
                    <a:srgbClr val="1A1A1A"/>
                  </a:solidFill>
                </a:rPr>
                <a:t>yrs</a:t>
              </a:r>
              <a:endParaRPr lang="en-US" altLang="ko-KR" sz="918" dirty="0">
                <a:solidFill>
                  <a:srgbClr val="1A1A1A"/>
                </a:solidFill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2494" y="4545713"/>
              <a:ext cx="561659" cy="1822675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629235" y="2173362"/>
            <a:ext cx="1575897" cy="3455173"/>
            <a:chOff x="2087826" y="1767980"/>
            <a:chExt cx="1385396" cy="460689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39"/>
            <a:stretch/>
          </p:blipFill>
          <p:spPr>
            <a:xfrm>
              <a:off x="2087826" y="2438400"/>
              <a:ext cx="561659" cy="3936477"/>
            </a:xfrm>
            <a:prstGeom prst="rect">
              <a:avLst/>
            </a:prstGeom>
          </p:spPr>
        </p:pic>
        <p:sp>
          <p:nvSpPr>
            <p:cNvPr id="43" name="McK 3. Unit of measure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166509" y="1767980"/>
              <a:ext cx="431879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defTabSz="895350">
                <a:defRPr baseline="0">
                  <a:solidFill>
                    <a:srgbClr val="808080"/>
                  </a:solidFill>
                  <a:latin typeface="+mn-lt"/>
                </a:defRPr>
              </a:lvl1pPr>
              <a:lvl2pPr marL="447675" defTabSz="895350">
                <a:defRPr sz="2400"/>
              </a:lvl2pPr>
              <a:lvl3pPr marL="895350" defTabSz="895350">
                <a:defRPr sz="2400"/>
              </a:lvl3pPr>
              <a:lvl4pPr marL="1344613" defTabSz="895350">
                <a:defRPr sz="2400"/>
              </a:lvl4pPr>
              <a:lvl5pPr marL="1792288" defTabSz="895350">
                <a:defRPr sz="2400"/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9pPr>
            </a:lstStyle>
            <a:p>
              <a:r>
                <a:rPr lang="en-US" altLang="ko-KR" sz="2400" b="1" dirty="0">
                  <a:solidFill>
                    <a:srgbClr val="1A1A1A"/>
                  </a:solidFill>
                </a:rPr>
                <a:t>38</a:t>
              </a:r>
            </a:p>
          </p:txBody>
        </p:sp>
        <p:sp>
          <p:nvSpPr>
            <p:cNvPr id="44" name="McK 3. Unit of measure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166509" y="2173065"/>
              <a:ext cx="1306713" cy="3766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defTabSz="895350">
                <a:defRPr baseline="0">
                  <a:solidFill>
                    <a:srgbClr val="808080"/>
                  </a:solidFill>
                  <a:latin typeface="+mn-lt"/>
                </a:defRPr>
              </a:lvl1pPr>
              <a:lvl2pPr marL="447675" defTabSz="895350">
                <a:defRPr sz="2400"/>
              </a:lvl2pPr>
              <a:lvl3pPr marL="895350" defTabSz="895350">
                <a:defRPr sz="2400"/>
              </a:lvl3pPr>
              <a:lvl4pPr marL="1344613" defTabSz="895350">
                <a:defRPr sz="2400"/>
              </a:lvl4pPr>
              <a:lvl5pPr marL="1792288" defTabSz="895350">
                <a:defRPr sz="2400"/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9pPr>
            </a:lstStyle>
            <a:p>
              <a:r>
                <a:rPr lang="ru-RU" altLang="ko-KR" sz="918" dirty="0">
                  <a:solidFill>
                    <a:srgbClr val="1A1A1A"/>
                  </a:solidFill>
                </a:rPr>
                <a:t>лет/</a:t>
              </a:r>
              <a:r>
                <a:rPr lang="en-US" altLang="ko-KR" sz="918" dirty="0" err="1">
                  <a:solidFill>
                    <a:srgbClr val="1A1A1A"/>
                  </a:solidFill>
                </a:rPr>
                <a:t>yrs</a:t>
              </a:r>
              <a:endParaRPr lang="en-US" altLang="ko-KR" sz="918" dirty="0">
                <a:solidFill>
                  <a:srgbClr val="1A1A1A"/>
                </a:solidFill>
              </a:endParaRPr>
            </a:p>
            <a:p>
              <a:endParaRPr lang="en-US" altLang="ko-KR" sz="918" dirty="0">
                <a:solidFill>
                  <a:srgbClr val="1A1A1A"/>
                </a:solidFill>
              </a:endParaRPr>
            </a:p>
          </p:txBody>
        </p:sp>
      </p:grpSp>
      <p:sp>
        <p:nvSpPr>
          <p:cNvPr id="45" name="Title 3"/>
          <p:cNvSpPr txBox="1">
            <a:spLocks/>
          </p:cNvSpPr>
          <p:nvPr/>
        </p:nvSpPr>
        <p:spPr>
          <a:xfrm>
            <a:off x="409645" y="1082548"/>
            <a:ext cx="7690685" cy="587720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1A1A1A"/>
                </a:solidFill>
                <a:latin typeface="Georgia" panose="02040502050405020303" pitchFamily="18" charset="0"/>
              </a:rPr>
              <a:t>ПРОЦЕСС ПРИНЯТИЯ НОВЫХ ТЕХНОЛОГИЙ УСКОРЯЕТСЯ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758559" y="1686229"/>
            <a:ext cx="1234208" cy="3911846"/>
            <a:chOff x="1311974" y="1116306"/>
            <a:chExt cx="1138912" cy="5215795"/>
          </a:xfrm>
        </p:grpSpPr>
        <p:sp>
          <p:nvSpPr>
            <p:cNvPr id="48" name="McK 3. Unit of measure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426281" y="1116306"/>
              <a:ext cx="433840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defTabSz="895350">
                <a:defRPr baseline="0">
                  <a:solidFill>
                    <a:srgbClr val="808080"/>
                  </a:solidFill>
                  <a:latin typeface="+mn-lt"/>
                </a:defRPr>
              </a:lvl1pPr>
              <a:lvl2pPr marL="447675" defTabSz="895350">
                <a:defRPr sz="2400"/>
              </a:lvl2pPr>
              <a:lvl3pPr marL="895350" defTabSz="895350">
                <a:defRPr sz="2400"/>
              </a:lvl3pPr>
              <a:lvl4pPr marL="1344613" defTabSz="895350">
                <a:defRPr sz="2400"/>
              </a:lvl4pPr>
              <a:lvl5pPr marL="1792288" defTabSz="895350">
                <a:defRPr sz="2400"/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9pPr>
            </a:lstStyle>
            <a:p>
              <a:r>
                <a:rPr lang="en-US" altLang="ko-KR" sz="2400" b="1" dirty="0">
                  <a:solidFill>
                    <a:srgbClr val="1A1A1A"/>
                  </a:solidFill>
                </a:rPr>
                <a:t>75</a:t>
              </a:r>
            </a:p>
          </p:txBody>
        </p:sp>
        <p:sp>
          <p:nvSpPr>
            <p:cNvPr id="49" name="McK 3. Unit of measure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426281" y="1502821"/>
              <a:ext cx="1024605" cy="188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defTabSz="895350">
                <a:defRPr baseline="0">
                  <a:solidFill>
                    <a:srgbClr val="808080"/>
                  </a:solidFill>
                  <a:latin typeface="+mn-lt"/>
                </a:defRPr>
              </a:lvl1pPr>
              <a:lvl2pPr marL="447675" defTabSz="895350">
                <a:defRPr sz="2400"/>
              </a:lvl2pPr>
              <a:lvl3pPr marL="895350" defTabSz="895350">
                <a:defRPr sz="2400"/>
              </a:lvl3pPr>
              <a:lvl4pPr marL="1344613" defTabSz="895350">
                <a:defRPr sz="2400"/>
              </a:lvl4pPr>
              <a:lvl5pPr marL="1792288" defTabSz="895350">
                <a:defRPr sz="2400"/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9pPr>
            </a:lstStyle>
            <a:p>
              <a:r>
                <a:rPr lang="ru-RU" altLang="ko-KR" sz="918" dirty="0">
                  <a:solidFill>
                    <a:srgbClr val="1A1A1A"/>
                  </a:solidFill>
                </a:rPr>
                <a:t>лет/</a:t>
              </a:r>
              <a:r>
                <a:rPr lang="en-US" altLang="ko-KR" sz="918" dirty="0" err="1">
                  <a:solidFill>
                    <a:srgbClr val="1A1A1A"/>
                  </a:solidFill>
                </a:rPr>
                <a:t>yrs</a:t>
              </a:r>
              <a:endParaRPr lang="en-US" altLang="ko-KR" sz="918" dirty="0">
                <a:solidFill>
                  <a:srgbClr val="1A1A1A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349558" y="1844663"/>
              <a:ext cx="561659" cy="448743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540"/>
              <a:endParaRPr lang="en-US" sz="1378">
                <a:solidFill>
                  <a:prstClr val="white"/>
                </a:solidFill>
              </a:endParaRPr>
            </a:p>
          </p:txBody>
        </p:sp>
        <p:sp>
          <p:nvSpPr>
            <p:cNvPr id="50" name="McK 3. Unit of measure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311974" y="6168201"/>
              <a:ext cx="633962" cy="141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defTabSz="895350">
                <a:defRPr baseline="0">
                  <a:solidFill>
                    <a:srgbClr val="808080"/>
                  </a:solidFill>
                  <a:latin typeface="+mn-lt"/>
                </a:defRPr>
              </a:lvl1pPr>
              <a:lvl2pPr marL="447675" defTabSz="895350">
                <a:defRPr sz="2400"/>
              </a:lvl2pPr>
              <a:lvl3pPr marL="895350" defTabSz="895350">
                <a:defRPr sz="2400"/>
              </a:lvl3pPr>
              <a:lvl4pPr marL="1344613" defTabSz="895350">
                <a:defRPr sz="2400"/>
              </a:lvl4pPr>
              <a:lvl5pPr marL="1792288" defTabSz="895350">
                <a:defRPr sz="2400"/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9pPr>
            </a:lstStyle>
            <a:p>
              <a:pPr algn="ctr"/>
              <a:r>
                <a:rPr lang="en-US" altLang="ko-KR" sz="689" dirty="0">
                  <a:solidFill>
                    <a:prstClr val="white"/>
                  </a:solidFill>
                </a:rPr>
                <a:t>Phone</a:t>
              </a:r>
            </a:p>
          </p:txBody>
        </p:sp>
        <p:pic>
          <p:nvPicPr>
            <p:cNvPr id="200711" name="Picture 7" descr="Image result for image of telefone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1767" y="5712436"/>
              <a:ext cx="430904" cy="430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Group 15"/>
            <p:cNvGrpSpPr/>
            <p:nvPr/>
          </p:nvGrpSpPr>
          <p:grpSpPr>
            <a:xfrm>
              <a:off x="1349558" y="2131354"/>
              <a:ext cx="561659" cy="226378"/>
              <a:chOff x="1262742" y="5169242"/>
              <a:chExt cx="706531" cy="239061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 flipV="1">
                <a:off x="1262742" y="5169242"/>
                <a:ext cx="706531" cy="16684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V="1">
                <a:off x="1262742" y="5241456"/>
                <a:ext cx="706531" cy="16684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AutoShape 11" descr="Image result for angry birds"/>
          <p:cNvSpPr>
            <a:spLocks noChangeAspect="1" noChangeArrowheads="1"/>
          </p:cNvSpPr>
          <p:nvPr/>
        </p:nvSpPr>
        <p:spPr bwMode="auto">
          <a:xfrm>
            <a:off x="1230709" y="748908"/>
            <a:ext cx="17144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30" tIns="34265" rIns="68530" bIns="34265" numCol="1" anchor="t" anchorCtr="0" compatLnSpc="1">
            <a:prstTxWarp prst="textNoShape">
              <a:avLst/>
            </a:prstTxWarp>
          </a:bodyPr>
          <a:lstStyle/>
          <a:p>
            <a:pPr defTabSz="342540"/>
            <a:endParaRPr lang="en-US" sz="1378">
              <a:solidFill>
                <a:srgbClr val="1A1A1A"/>
              </a:solidFill>
            </a:endParaRPr>
          </a:p>
        </p:txBody>
      </p:sp>
      <p:sp>
        <p:nvSpPr>
          <p:cNvPr id="22" name="AutoShape 13" descr="Image result for angry birds"/>
          <p:cNvSpPr>
            <a:spLocks noChangeAspect="1" noChangeArrowheads="1"/>
          </p:cNvSpPr>
          <p:nvPr/>
        </p:nvSpPr>
        <p:spPr bwMode="auto">
          <a:xfrm>
            <a:off x="1316428" y="863265"/>
            <a:ext cx="17144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30" tIns="34265" rIns="68530" bIns="34265" numCol="1" anchor="t" anchorCtr="0" compatLnSpc="1">
            <a:prstTxWarp prst="textNoShape">
              <a:avLst/>
            </a:prstTxWarp>
          </a:bodyPr>
          <a:lstStyle/>
          <a:p>
            <a:pPr defTabSz="342540"/>
            <a:endParaRPr lang="en-US" sz="1378">
              <a:solidFill>
                <a:srgbClr val="1A1A1A"/>
              </a:solidFill>
            </a:endParaRPr>
          </a:p>
        </p:txBody>
      </p:sp>
      <p:grpSp>
        <p:nvGrpSpPr>
          <p:cNvPr id="200705" name="Group 200704"/>
          <p:cNvGrpSpPr/>
          <p:nvPr/>
        </p:nvGrpSpPr>
        <p:grpSpPr>
          <a:xfrm>
            <a:off x="5870409" y="5032304"/>
            <a:ext cx="734180" cy="567698"/>
            <a:chOff x="6287672" y="5562584"/>
            <a:chExt cx="898858" cy="756931"/>
          </a:xfrm>
        </p:grpSpPr>
        <p:sp>
          <p:nvSpPr>
            <p:cNvPr id="52" name="McK 3. Unit of measure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6441916" y="5562584"/>
              <a:ext cx="525086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defTabSz="895350">
                <a:defRPr baseline="0">
                  <a:solidFill>
                    <a:srgbClr val="808080"/>
                  </a:solidFill>
                  <a:latin typeface="+mn-lt"/>
                </a:defRPr>
              </a:lvl1pPr>
              <a:lvl2pPr marL="447675" defTabSz="895350">
                <a:defRPr sz="2400"/>
              </a:lvl2pPr>
              <a:lvl3pPr marL="895350" defTabSz="895350">
                <a:defRPr sz="2400"/>
              </a:lvl3pPr>
              <a:lvl4pPr marL="1344613" defTabSz="895350">
                <a:defRPr sz="2400"/>
              </a:lvl4pPr>
              <a:lvl5pPr marL="1792288" defTabSz="895350">
                <a:defRPr sz="2400"/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9pPr>
            </a:lstStyle>
            <a:p>
              <a:pPr algn="ctr"/>
              <a:r>
                <a:rPr lang="en-US" altLang="ko-KR" sz="2400" b="1" dirty="0">
                  <a:solidFill>
                    <a:srgbClr val="1A1A1A"/>
                  </a:solidFill>
                </a:rPr>
                <a:t>35</a:t>
              </a:r>
            </a:p>
          </p:txBody>
        </p:sp>
        <p:sp>
          <p:nvSpPr>
            <p:cNvPr id="53" name="McK 3. Unit of measure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287672" y="5948712"/>
              <a:ext cx="898858" cy="188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defTabSz="895350">
                <a:defRPr baseline="0">
                  <a:solidFill>
                    <a:srgbClr val="808080"/>
                  </a:solidFill>
                  <a:latin typeface="+mn-lt"/>
                </a:defRPr>
              </a:lvl1pPr>
              <a:lvl2pPr marL="447675" defTabSz="895350">
                <a:defRPr sz="2400"/>
              </a:lvl2pPr>
              <a:lvl3pPr marL="895350" defTabSz="895350">
                <a:defRPr sz="2400"/>
              </a:lvl3pPr>
              <a:lvl4pPr marL="1344613" defTabSz="895350">
                <a:defRPr sz="2400"/>
              </a:lvl4pPr>
              <a:lvl5pPr marL="1792288" defTabSz="895350">
                <a:defRPr sz="2400"/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9pPr>
            </a:lstStyle>
            <a:p>
              <a:pPr algn="ctr"/>
              <a:r>
                <a:rPr lang="ru-RU" altLang="ko-KR" sz="918" dirty="0" err="1">
                  <a:solidFill>
                    <a:srgbClr val="1A1A1A"/>
                  </a:solidFill>
                </a:rPr>
                <a:t>дн</a:t>
              </a:r>
              <a:r>
                <a:rPr lang="ru-RU" altLang="ko-KR" sz="918" dirty="0">
                  <a:solidFill>
                    <a:srgbClr val="1A1A1A"/>
                  </a:solidFill>
                </a:rPr>
                <a:t>/</a:t>
              </a:r>
              <a:r>
                <a:rPr lang="en-US" altLang="ko-KR" sz="918" dirty="0">
                  <a:solidFill>
                    <a:srgbClr val="1A1A1A"/>
                  </a:solidFill>
                </a:rPr>
                <a:t>days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458296" y="6165305"/>
              <a:ext cx="561659" cy="1542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540"/>
              <a:endParaRPr lang="en-US" sz="1378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546431A-A6A0-49BC-AD9F-0665FEEAD14F}"/>
              </a:ext>
            </a:extLst>
          </p:cNvPr>
          <p:cNvGrpSpPr/>
          <p:nvPr/>
        </p:nvGrpSpPr>
        <p:grpSpPr>
          <a:xfrm>
            <a:off x="6139762" y="3415580"/>
            <a:ext cx="1299167" cy="2126594"/>
            <a:chOff x="6139762" y="3415580"/>
            <a:chExt cx="1299167" cy="2126594"/>
          </a:xfrm>
        </p:grpSpPr>
        <p:pic>
          <p:nvPicPr>
            <p:cNvPr id="200719" name="Picture 15" descr="http://static1.wikia.nocookie.net/__cb20130304122244/angrybirdsfanon/images/f/f0/Angry_Bird_red.png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94679">
              <a:off x="6139762" y="3415580"/>
              <a:ext cx="1299167" cy="1328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4" name="Straight Arrow Connector 23"/>
            <p:cNvCxnSpPr>
              <a:cxnSpLocks/>
              <a:stCxn id="56" idx="3"/>
              <a:endCxn id="200719" idx="2"/>
            </p:cNvCxnSpPr>
            <p:nvPr/>
          </p:nvCxnSpPr>
          <p:spPr>
            <a:xfrm flipV="1">
              <a:off x="6468532" y="4739956"/>
              <a:ext cx="398979" cy="80221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>
            <a:extLst>
              <a:ext uri="{FF2B5EF4-FFF2-40B4-BE49-F238E27FC236}">
                <a16:creationId xmlns:a16="http://schemas.microsoft.com/office/drawing/2014/main" id="{8333CC56-F8C2-4A46-8FA9-D33C4C2D4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  <p:grpSp>
        <p:nvGrpSpPr>
          <p:cNvPr id="47" name="Group 200704">
            <a:extLst>
              <a:ext uri="{FF2B5EF4-FFF2-40B4-BE49-F238E27FC236}">
                <a16:creationId xmlns:a16="http://schemas.microsoft.com/office/drawing/2014/main" id="{7B04D91E-A009-4C5C-A7EF-6C9C8C65E58D}"/>
              </a:ext>
            </a:extLst>
          </p:cNvPr>
          <p:cNvGrpSpPr/>
          <p:nvPr/>
        </p:nvGrpSpPr>
        <p:grpSpPr>
          <a:xfrm>
            <a:off x="6672974" y="5015616"/>
            <a:ext cx="834034" cy="573624"/>
            <a:chOff x="6287672" y="5562584"/>
            <a:chExt cx="898858" cy="756931"/>
          </a:xfrm>
        </p:grpSpPr>
        <p:sp>
          <p:nvSpPr>
            <p:cNvPr id="54" name="McK 3. Unit of measure">
              <a:extLst>
                <a:ext uri="{FF2B5EF4-FFF2-40B4-BE49-F238E27FC236}">
                  <a16:creationId xmlns:a16="http://schemas.microsoft.com/office/drawing/2014/main" id="{9659AEAE-B2BB-49FC-AC49-1EB7654DA855}"/>
                </a:ext>
              </a:extLst>
            </p:cNvPr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6441916" y="5562584"/>
              <a:ext cx="525086" cy="4873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defTabSz="895350">
                <a:defRPr baseline="0">
                  <a:solidFill>
                    <a:srgbClr val="808080"/>
                  </a:solidFill>
                  <a:latin typeface="+mn-lt"/>
                </a:defRPr>
              </a:lvl1pPr>
              <a:lvl2pPr marL="447675" defTabSz="895350">
                <a:defRPr sz="2400"/>
              </a:lvl2pPr>
              <a:lvl3pPr marL="895350" defTabSz="895350">
                <a:defRPr sz="2400"/>
              </a:lvl3pPr>
              <a:lvl4pPr marL="1344613" defTabSz="895350">
                <a:defRPr sz="2400"/>
              </a:lvl4pPr>
              <a:lvl5pPr marL="1792288" defTabSz="895350">
                <a:defRPr sz="2400"/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9pPr>
            </a:lstStyle>
            <a:p>
              <a:pPr algn="ctr"/>
              <a:r>
                <a:rPr lang="ru-RU" altLang="ko-KR" sz="2400" b="1" dirty="0">
                  <a:solidFill>
                    <a:srgbClr val="1A1A1A"/>
                  </a:solidFill>
                </a:rPr>
                <a:t>19</a:t>
              </a:r>
              <a:endParaRPr lang="en-US" altLang="ko-KR" sz="2400" b="1" dirty="0">
                <a:solidFill>
                  <a:srgbClr val="1A1A1A"/>
                </a:solidFill>
              </a:endParaRPr>
            </a:p>
          </p:txBody>
        </p:sp>
        <p:sp>
          <p:nvSpPr>
            <p:cNvPr id="55" name="McK 3. Unit of measure">
              <a:extLst>
                <a:ext uri="{FF2B5EF4-FFF2-40B4-BE49-F238E27FC236}">
                  <a16:creationId xmlns:a16="http://schemas.microsoft.com/office/drawing/2014/main" id="{A1B2AF7F-3C25-4248-9B78-CDE76667FF2D}"/>
                </a:ext>
              </a:extLst>
            </p:cNvPr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6287672" y="5948712"/>
              <a:ext cx="898858" cy="251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defTabSz="895350">
                <a:defRPr baseline="0">
                  <a:solidFill>
                    <a:srgbClr val="808080"/>
                  </a:solidFill>
                  <a:latin typeface="+mn-lt"/>
                </a:defRPr>
              </a:lvl1pPr>
              <a:lvl2pPr marL="447675" defTabSz="895350">
                <a:defRPr sz="2400"/>
              </a:lvl2pPr>
              <a:lvl3pPr marL="895350" defTabSz="895350">
                <a:defRPr sz="2400"/>
              </a:lvl3pPr>
              <a:lvl4pPr marL="1344613" defTabSz="895350">
                <a:defRPr sz="2400"/>
              </a:lvl4pPr>
              <a:lvl5pPr marL="1792288" defTabSz="895350">
                <a:defRPr sz="2400"/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/>
              </a:lvl9pPr>
            </a:lstStyle>
            <a:p>
              <a:pPr algn="ctr"/>
              <a:r>
                <a:rPr lang="ru-RU" altLang="ko-KR" sz="918" dirty="0" err="1">
                  <a:solidFill>
                    <a:srgbClr val="1A1A1A"/>
                  </a:solidFill>
                </a:rPr>
                <a:t>дн</a:t>
              </a:r>
              <a:r>
                <a:rPr lang="ru-RU" altLang="ko-KR" sz="918" dirty="0">
                  <a:solidFill>
                    <a:srgbClr val="1A1A1A"/>
                  </a:solidFill>
                </a:rPr>
                <a:t>/</a:t>
              </a:r>
              <a:r>
                <a:rPr lang="en-US" altLang="ko-KR" sz="918" dirty="0">
                  <a:solidFill>
                    <a:srgbClr val="1A1A1A"/>
                  </a:solidFill>
                </a:rPr>
                <a:t>days</a:t>
              </a:r>
            </a:p>
          </p:txBody>
        </p:sp>
        <p:sp>
          <p:nvSpPr>
            <p:cNvPr id="57" name="Rectangle 55">
              <a:extLst>
                <a:ext uri="{FF2B5EF4-FFF2-40B4-BE49-F238E27FC236}">
                  <a16:creationId xmlns:a16="http://schemas.microsoft.com/office/drawing/2014/main" id="{27F4D99A-70F0-496A-A5AA-865931DDA036}"/>
                </a:ext>
              </a:extLst>
            </p:cNvPr>
            <p:cNvSpPr/>
            <p:nvPr/>
          </p:nvSpPr>
          <p:spPr>
            <a:xfrm>
              <a:off x="6458296" y="6165305"/>
              <a:ext cx="561659" cy="1542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540"/>
              <a:endParaRPr lang="en-US" sz="1378">
                <a:solidFill>
                  <a:prstClr val="white"/>
                </a:solidFill>
              </a:endParaRPr>
            </a:p>
          </p:txBody>
        </p: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42120AB6-1531-4359-B37C-1A7B2DFC28BE}"/>
              </a:ext>
            </a:extLst>
          </p:cNvPr>
          <p:cNvGrpSpPr/>
          <p:nvPr/>
        </p:nvGrpSpPr>
        <p:grpSpPr>
          <a:xfrm>
            <a:off x="7290987" y="3549294"/>
            <a:ext cx="1169445" cy="1969445"/>
            <a:chOff x="7710293" y="2764052"/>
            <a:chExt cx="1169445" cy="1969445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93CA8C9F-82BB-4716-AC6D-2918E4741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7964431" y="2764052"/>
              <a:ext cx="915307" cy="1464815"/>
            </a:xfrm>
            <a:prstGeom prst="rect">
              <a:avLst/>
            </a:prstGeom>
          </p:spPr>
        </p:pic>
        <p:cxnSp>
          <p:nvCxnSpPr>
            <p:cNvPr id="60" name="Straight Arrow Connector 23">
              <a:extLst>
                <a:ext uri="{FF2B5EF4-FFF2-40B4-BE49-F238E27FC236}">
                  <a16:creationId xmlns:a16="http://schemas.microsoft.com/office/drawing/2014/main" id="{4C15F9C8-F656-4D77-9BF6-7D8D6B0737B5}"/>
                </a:ext>
              </a:extLst>
            </p:cNvPr>
            <p:cNvCxnSpPr/>
            <p:nvPr/>
          </p:nvCxnSpPr>
          <p:spPr>
            <a:xfrm flipV="1">
              <a:off x="7710293" y="4166130"/>
              <a:ext cx="298580" cy="56736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663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1E9B-3C3F-43A0-8C84-717B82B2EDBD}" type="slidenum">
              <a:rPr lang="ru-RU" smtClean="0"/>
              <a:pPr/>
              <a:t>40</a:t>
            </a:fld>
            <a:endParaRPr lang="ru-RU"/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395536" y="1340768"/>
            <a:ext cx="8424936" cy="1631216"/>
          </a:xfrm>
          <a:prstGeom prst="rect">
            <a:avLst/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>
                <a:solidFill>
                  <a:srgbClr val="C00000"/>
                </a:solidFill>
              </a:rPr>
              <a:t>ЗАДАЧА 3.</a:t>
            </a:r>
          </a:p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</a:rPr>
              <a:t>Разработать «Стандарт» реализации образовательных программ Профсоюза, комплексно определяющий системные принципы, нормы, процедуры, требования и результаты реализации образовательных программ.</a:t>
            </a:r>
          </a:p>
        </p:txBody>
      </p:sp>
      <p:pic>
        <p:nvPicPr>
          <p:cNvPr id="16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solidFill>
                  <a:schemeClr val="tx2"/>
                </a:solidFill>
                <a:ea typeface="+mn-ea"/>
                <a:cs typeface="+mn-cs"/>
              </a:rPr>
              <a:t>ПРОЕКТ</a:t>
            </a:r>
            <a:r>
              <a:rPr lang="ru-RU" sz="4800" b="1" dirty="0">
                <a:solidFill>
                  <a:schemeClr val="tx2"/>
                </a:solidFill>
              </a:rPr>
              <a:t> </a:t>
            </a:r>
            <a:r>
              <a:rPr lang="ru-RU" sz="3200" b="1" dirty="0">
                <a:solidFill>
                  <a:schemeClr val="tx2"/>
                </a:solidFill>
                <a:ea typeface="+mn-ea"/>
                <a:cs typeface="+mn-cs"/>
              </a:rPr>
              <a:t>«ПРОФСОЮЗНОЕ ОБРАЗОВАНИЕ»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395536" y="3212976"/>
            <a:ext cx="8424936" cy="810672"/>
            <a:chOff x="395536" y="3356992"/>
            <a:chExt cx="8424936" cy="81067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683568" y="3366284"/>
              <a:ext cx="19181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1. Для чего учим?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356961" y="3798332"/>
              <a:ext cx="15669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2. Чему учим?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998780" y="3356992"/>
              <a:ext cx="15093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3. Кого учим?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5611810" y="3789040"/>
              <a:ext cx="14084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4. Как учим?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7058834" y="3356992"/>
              <a:ext cx="16176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5. Когда учим?</a:t>
              </a:r>
            </a:p>
          </p:txBody>
        </p:sp>
        <p:cxnSp>
          <p:nvCxnSpPr>
            <p:cNvPr id="20" name="Прямая со стрелкой 19"/>
            <p:cNvCxnSpPr/>
            <p:nvPr/>
          </p:nvCxnSpPr>
          <p:spPr>
            <a:xfrm>
              <a:off x="395536" y="3789040"/>
              <a:ext cx="8424936" cy="0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Прямоугольник 20"/>
            <p:cNvSpPr/>
            <p:nvPr/>
          </p:nvSpPr>
          <p:spPr>
            <a:xfrm>
              <a:off x="755576" y="3717032"/>
              <a:ext cx="144016" cy="144016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2411760" y="3717032"/>
              <a:ext cx="144016" cy="144016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4067944" y="3717032"/>
              <a:ext cx="144016" cy="144016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5652120" y="3717032"/>
              <a:ext cx="144016" cy="144016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7164288" y="3717032"/>
              <a:ext cx="144016" cy="144016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293096"/>
            <a:ext cx="1881711" cy="237626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9210" y="4293096"/>
            <a:ext cx="1865198" cy="234888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4293096"/>
            <a:ext cx="1728192" cy="233662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1E9B-3C3F-43A0-8C84-717B82B2EDBD}" type="slidenum">
              <a:rPr lang="ru-RU" smtClean="0"/>
              <a:pPr/>
              <a:t>41</a:t>
            </a:fld>
            <a:endParaRPr lang="ru-RU"/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395536" y="2204864"/>
            <a:ext cx="8424936" cy="1631216"/>
          </a:xfrm>
          <a:prstGeom prst="rect">
            <a:avLst/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C00000"/>
                </a:solidFill>
              </a:rPr>
              <a:t>ЗАДАЧА 4.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</a:rPr>
              <a:t>Разработать новые образовательные программы, направленные на формирование «нового мышления» и актуальных профессиональных, социальных и личностных компетенций для всех категорий работников выборных органов Профсоюза, актива и членов Профсоюза.</a:t>
            </a:r>
          </a:p>
        </p:txBody>
      </p:sp>
      <p:pic>
        <p:nvPicPr>
          <p:cNvPr id="16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solidFill>
                  <a:schemeClr val="tx2"/>
                </a:solidFill>
                <a:ea typeface="+mn-ea"/>
                <a:cs typeface="+mn-cs"/>
              </a:rPr>
              <a:t>ПРОЕКТ</a:t>
            </a:r>
            <a:r>
              <a:rPr lang="ru-RU" sz="4800" b="1" dirty="0">
                <a:solidFill>
                  <a:schemeClr val="tx2"/>
                </a:solidFill>
              </a:rPr>
              <a:t> </a:t>
            </a:r>
            <a:r>
              <a:rPr lang="ru-RU" sz="3200" b="1" dirty="0">
                <a:solidFill>
                  <a:schemeClr val="tx2"/>
                </a:solidFill>
                <a:ea typeface="+mn-ea"/>
                <a:cs typeface="+mn-cs"/>
              </a:rPr>
              <a:t>«ПРОФСОЮЗНОЕ ОБРАЗОВАНИЕ»</a:t>
            </a:r>
          </a:p>
        </p:txBody>
      </p:sp>
      <p:pic>
        <p:nvPicPr>
          <p:cNvPr id="46082" name="Picture 2" descr="ПТЗН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509120"/>
            <a:ext cx="8424936" cy="20540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1E9B-3C3F-43A0-8C84-717B82B2EDBD}" type="slidenum">
              <a:rPr lang="ru-RU" smtClean="0"/>
              <a:pPr/>
              <a:t>42</a:t>
            </a:fld>
            <a:endParaRPr lang="ru-RU"/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79512" y="1272817"/>
            <a:ext cx="4320480" cy="5324535"/>
          </a:xfrm>
          <a:prstGeom prst="rect">
            <a:avLst/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C00000"/>
                </a:solidFill>
              </a:rPr>
              <a:t>ЗАДАЧА 5.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</a:rPr>
              <a:t>Разработать и сформировать в автоматизированной информационной системе проекта «Цифровой Профсоюз» целостную образовательную платформу (</a:t>
            </a:r>
            <a:r>
              <a:rPr lang="ru-RU" sz="2000" b="1" dirty="0" err="1">
                <a:solidFill>
                  <a:srgbClr val="002060"/>
                </a:solidFill>
              </a:rPr>
              <a:t>Learning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Management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System</a:t>
            </a:r>
            <a:r>
              <a:rPr lang="ru-RU" sz="2000" b="1" dirty="0">
                <a:solidFill>
                  <a:srgbClr val="002060"/>
                </a:solidFill>
              </a:rPr>
              <a:t>, LMS), обеспечивающую: формирование единого профсоюзного образовательного </a:t>
            </a:r>
            <a:r>
              <a:rPr lang="ru-RU" sz="2000" b="1" dirty="0" err="1">
                <a:solidFill>
                  <a:srgbClr val="002060"/>
                </a:solidFill>
              </a:rPr>
              <a:t>контента</a:t>
            </a:r>
            <a:r>
              <a:rPr lang="ru-RU" sz="2000" b="1" dirty="0">
                <a:solidFill>
                  <a:srgbClr val="002060"/>
                </a:solidFill>
              </a:rPr>
              <a:t>, системы образовательной коммуникации, системы контроля образовательной деятельности обучающихся и результатов обучения, системы индивидуальной рассылки образовательных, информационных и иных материалов и др.</a:t>
            </a:r>
          </a:p>
        </p:txBody>
      </p:sp>
      <p:pic>
        <p:nvPicPr>
          <p:cNvPr id="16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solidFill>
                  <a:schemeClr val="tx2"/>
                </a:solidFill>
                <a:ea typeface="+mn-ea"/>
                <a:cs typeface="+mn-cs"/>
              </a:rPr>
              <a:t>ПРОЕКТ</a:t>
            </a:r>
            <a:r>
              <a:rPr lang="ru-RU" sz="4800" b="1" dirty="0">
                <a:solidFill>
                  <a:schemeClr val="tx2"/>
                </a:solidFill>
              </a:rPr>
              <a:t> </a:t>
            </a:r>
            <a:r>
              <a:rPr lang="ru-RU" sz="3200" b="1" dirty="0">
                <a:solidFill>
                  <a:schemeClr val="tx2"/>
                </a:solidFill>
                <a:ea typeface="+mn-ea"/>
                <a:cs typeface="+mn-cs"/>
              </a:rPr>
              <a:t>«ПРОФСОЮЗНОЕ ОБРАЗОВАНИЕ»</a:t>
            </a:r>
          </a:p>
        </p:txBody>
      </p:sp>
      <p:pic>
        <p:nvPicPr>
          <p:cNvPr id="7" name="Picture 2" descr="https://www.kashubin.net/wp-content/uploads/2010/10/kowledge_management_matri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852936"/>
            <a:ext cx="4546718" cy="3546006"/>
          </a:xfrm>
          <a:prstGeom prst="rect">
            <a:avLst/>
          </a:prstGeom>
          <a:noFill/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102DB6E-1D56-4F3F-A5EF-7EF654A3A99D}"/>
              </a:ext>
            </a:extLst>
          </p:cNvPr>
          <p:cNvSpPr txBox="1">
            <a:spLocks/>
          </p:cNvSpPr>
          <p:nvPr/>
        </p:nvSpPr>
        <p:spPr>
          <a:xfrm>
            <a:off x="4572000" y="1628800"/>
            <a:ext cx="4464496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Модель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управления знаниями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</a:br>
            <a:r>
              <a:rPr lang="ru-RU" sz="2000" b="1" dirty="0">
                <a:solidFill>
                  <a:srgbClr val="002060"/>
                </a:solidFill>
              </a:rPr>
              <a:t>(</a:t>
            </a:r>
            <a:r>
              <a:rPr lang="ru-RU" sz="2000" b="1" dirty="0" err="1">
                <a:solidFill>
                  <a:srgbClr val="002060"/>
                </a:solidFill>
              </a:rPr>
              <a:t>Learning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Management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System</a:t>
            </a:r>
            <a:r>
              <a:rPr lang="ru-RU" sz="2000" b="1" dirty="0">
                <a:solidFill>
                  <a:srgbClr val="002060"/>
                </a:solidFill>
              </a:rPr>
              <a:t>, LMS)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1E9B-3C3F-43A0-8C84-717B82B2EDBD}" type="slidenum">
              <a:rPr lang="ru-RU" smtClean="0"/>
              <a:pPr/>
              <a:t>43</a:t>
            </a:fld>
            <a:endParaRPr lang="ru-RU"/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323528" y="1268760"/>
            <a:ext cx="8424936" cy="3477875"/>
          </a:xfrm>
          <a:prstGeom prst="rect">
            <a:avLst/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C00000"/>
                </a:solidFill>
              </a:rPr>
              <a:t>ЗАДАЧА 6.</a:t>
            </a:r>
          </a:p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</a:rPr>
              <a:t>Разработать и апробировать внедрение каскадно-цикличной модели обучения профсоюзных кадров, опирающуюся на ресурсы Учебного центра Профсоюза и региональные инструменты развития профсоюзных кадров, в том числе на основе создания региональных экспериментальных </a:t>
            </a:r>
            <a:r>
              <a:rPr lang="ru-RU" sz="2000" b="1" dirty="0" err="1">
                <a:solidFill>
                  <a:srgbClr val="002060"/>
                </a:solidFill>
              </a:rPr>
              <a:t>стажировоных</a:t>
            </a:r>
            <a:r>
              <a:rPr lang="ru-RU" sz="2000" b="1" dirty="0">
                <a:solidFill>
                  <a:srgbClr val="002060"/>
                </a:solidFill>
              </a:rPr>
              <a:t> площадок Профсоюза, и основанную на «пакетном принципе» упаковки реализуемых образовательных программ: разработка образовательных программ и комплекса их учебно-методического и дидактического сопровождения; подготовка региональных </a:t>
            </a:r>
            <a:r>
              <a:rPr lang="ru-RU" sz="2000" b="1" dirty="0" err="1">
                <a:solidFill>
                  <a:srgbClr val="002060"/>
                </a:solidFill>
              </a:rPr>
              <a:t>тьюторов</a:t>
            </a:r>
            <a:r>
              <a:rPr lang="ru-RU" sz="2000" b="1" dirty="0">
                <a:solidFill>
                  <a:srgbClr val="002060"/>
                </a:solidFill>
              </a:rPr>
              <a:t> по реализации программ в региональных (межрегиональных) организациях.</a:t>
            </a:r>
          </a:p>
        </p:txBody>
      </p:sp>
      <p:pic>
        <p:nvPicPr>
          <p:cNvPr id="16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solidFill>
                  <a:schemeClr val="tx2"/>
                </a:solidFill>
                <a:ea typeface="+mn-ea"/>
                <a:cs typeface="+mn-cs"/>
              </a:rPr>
              <a:t>ПРОЕКТ</a:t>
            </a:r>
            <a:r>
              <a:rPr lang="ru-RU" sz="4800" b="1" dirty="0">
                <a:solidFill>
                  <a:schemeClr val="tx2"/>
                </a:solidFill>
              </a:rPr>
              <a:t> </a:t>
            </a:r>
            <a:r>
              <a:rPr lang="ru-RU" sz="3200" b="1" dirty="0">
                <a:solidFill>
                  <a:schemeClr val="tx2"/>
                </a:solidFill>
                <a:ea typeface="+mn-ea"/>
                <a:cs typeface="+mn-cs"/>
              </a:rPr>
              <a:t>«ПРОФСОЮЗНОЕ ОБРАЗОВАНИЕ»</a:t>
            </a:r>
          </a:p>
        </p:txBody>
      </p:sp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4941168"/>
            <a:ext cx="5000104" cy="171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5373216"/>
            <a:ext cx="3485629" cy="312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339752" y="5301208"/>
            <a:ext cx="2232248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5496" y="5301208"/>
            <a:ext cx="2232248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911752" y="5229200"/>
            <a:ext cx="2232248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1E9B-3C3F-43A0-8C84-717B82B2EDBD}" type="slidenum">
              <a:rPr lang="ru-RU" smtClean="0"/>
              <a:pPr/>
              <a:t>44</a:t>
            </a:fld>
            <a:endParaRPr lang="ru-RU"/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79512" y="1326247"/>
            <a:ext cx="8784976" cy="2246769"/>
          </a:xfrm>
          <a:prstGeom prst="rect">
            <a:avLst/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C00000"/>
                </a:solidFill>
              </a:rPr>
              <a:t>ЗАДАЧА 7.</a:t>
            </a:r>
          </a:p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</a:rPr>
              <a:t>Разработать комплексную целевую программу инновационной деятельности профсоюзных организаций, направленную на развитие их экспериментальной деятельности по разработке и апробации новых форматов и инструментов профсоюзной работы, как механизм формирования и обновления содержания образовательных программ Профсоюза.</a:t>
            </a:r>
          </a:p>
        </p:txBody>
      </p:sp>
      <p:pic>
        <p:nvPicPr>
          <p:cNvPr id="51204" name="Picture 4" descr="https://www.callbox.com.sg/wp-content/uploads/2019/08/how-we-help-businesses-succe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992" y="3789040"/>
            <a:ext cx="3836960" cy="2817372"/>
          </a:xfrm>
          <a:prstGeom prst="rect">
            <a:avLst/>
          </a:prstGeom>
          <a:noFill/>
        </p:spPr>
      </p:pic>
      <p:pic>
        <p:nvPicPr>
          <p:cNvPr id="17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solidFill>
                  <a:schemeClr val="tx2"/>
                </a:solidFill>
                <a:ea typeface="+mn-ea"/>
                <a:cs typeface="+mn-cs"/>
              </a:rPr>
              <a:t>ПРОЕКТ</a:t>
            </a:r>
            <a:r>
              <a:rPr lang="ru-RU" sz="4800" b="1" dirty="0">
                <a:solidFill>
                  <a:schemeClr val="tx2"/>
                </a:solidFill>
              </a:rPr>
              <a:t> </a:t>
            </a:r>
            <a:r>
              <a:rPr lang="ru-RU" sz="3200" b="1" dirty="0">
                <a:solidFill>
                  <a:schemeClr val="tx2"/>
                </a:solidFill>
                <a:ea typeface="+mn-ea"/>
                <a:cs typeface="+mn-cs"/>
              </a:rPr>
              <a:t>«ПРОФСОЮЗНОЕ ОБРАЗОВАНИЕ»</a:t>
            </a:r>
          </a:p>
        </p:txBody>
      </p:sp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48472" y="3861048"/>
            <a:ext cx="4788024" cy="260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6911752" y="5229200"/>
            <a:ext cx="2232248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1E9B-3C3F-43A0-8C84-717B82B2EDBD}" type="slidenum">
              <a:rPr lang="ru-RU" smtClean="0"/>
              <a:pPr/>
              <a:t>45</a:t>
            </a:fld>
            <a:endParaRPr lang="ru-RU"/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467544" y="2883708"/>
            <a:ext cx="4392488" cy="3785652"/>
          </a:xfrm>
          <a:prstGeom prst="rect">
            <a:avLst/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C00000"/>
                </a:solidFill>
              </a:rPr>
              <a:t>ЗАДАЧА 8.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</a:rPr>
              <a:t>Инициировать разработку и реализацию совместных образовательных, научных, культурных и исследовательских программ и проектов Профсоюза с различными международными и российскими организациями (образовательными, научными, культурными и др.), в том числе на основе заключения двусторонних соглашений о сотрудничестве.</a:t>
            </a:r>
          </a:p>
        </p:txBody>
      </p:sp>
      <p:pic>
        <p:nvPicPr>
          <p:cNvPr id="17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solidFill>
                  <a:schemeClr val="tx2"/>
                </a:solidFill>
                <a:ea typeface="+mn-ea"/>
                <a:cs typeface="+mn-cs"/>
              </a:rPr>
              <a:t>ПРОЕКТ</a:t>
            </a:r>
            <a:r>
              <a:rPr lang="ru-RU" sz="4800" b="1" dirty="0">
                <a:solidFill>
                  <a:schemeClr val="tx2"/>
                </a:solidFill>
              </a:rPr>
              <a:t> </a:t>
            </a:r>
            <a:r>
              <a:rPr lang="ru-RU" sz="3200" b="1" dirty="0">
                <a:solidFill>
                  <a:schemeClr val="tx2"/>
                </a:solidFill>
                <a:ea typeface="+mn-ea"/>
                <a:cs typeface="+mn-cs"/>
              </a:rPr>
              <a:t>«ПРОФСОЮЗНОЕ ОБРАЗОВАНИЕ»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357987"/>
            <a:ext cx="3744416" cy="5311373"/>
          </a:xfrm>
          <a:prstGeom prst="rect">
            <a:avLst/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30" name="Picture 6" descr="http://profalt.ucoz.ru/Nowosti2019/zastavk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124744"/>
            <a:ext cx="2088232" cy="16288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9" y="4213537"/>
            <a:ext cx="6552728" cy="892548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ru-RU" b="1" dirty="0" err="1">
                <a:solidFill>
                  <a:srgbClr val="00206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Загидуллин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Раис </a:t>
            </a:r>
            <a:r>
              <a:rPr lang="ru-RU" b="1" dirty="0" err="1">
                <a:solidFill>
                  <a:srgbClr val="00206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Рамазанович</a:t>
            </a:r>
            <a:endParaRPr lang="ru-RU" b="1" dirty="0">
              <a:solidFill>
                <a:srgbClr val="002060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algn="ctr"/>
            <a:endParaRPr lang="ru-RU" sz="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эксперт  аппарата  Общероссийского  профсоюза  образования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кандидат  педагогических  наук,  доцент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395536" y="3861048"/>
            <a:ext cx="8352928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5892150" y="6258799"/>
            <a:ext cx="1632178" cy="338554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Bookman Old Style" pitchFamily="18" charset="0"/>
              </a:rPr>
              <a:t>zrais@mail.ru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6237312"/>
            <a:ext cx="360040" cy="329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9" y="6237313"/>
            <a:ext cx="1368151" cy="321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6912" y="6356351"/>
            <a:ext cx="2133600" cy="365125"/>
          </a:xfrm>
        </p:spPr>
        <p:txBody>
          <a:bodyPr/>
          <a:lstStyle/>
          <a:p>
            <a:fld id="{37EF1E9B-3C3F-43A0-8C84-717B82B2EDBD}" type="slidenum">
              <a:rPr lang="ru-RU" b="1" smtClean="0"/>
              <a:pPr/>
              <a:t>46</a:t>
            </a:fld>
            <a:endParaRPr lang="ru-RU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2564904"/>
            <a:ext cx="3168352" cy="748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3284"/>
            <a:ext cx="9144000" cy="5344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71990" y="1052737"/>
            <a:ext cx="2892499" cy="40011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r"/>
            <a:r>
              <a:rPr lang="en-US" sz="2000" b="1" dirty="0">
                <a:solidFill>
                  <a:srgbClr val="FF0000"/>
                </a:solidFill>
              </a:rPr>
              <a:t>http://atlas100.ru/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3808" y="4077072"/>
            <a:ext cx="6048672" cy="1938988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</a:rPr>
              <a:t>Из ПРЕДИСЛОВИЯ:</a:t>
            </a:r>
          </a:p>
          <a:p>
            <a:pPr algn="r"/>
            <a:r>
              <a:rPr lang="ru-RU" sz="2000" b="1" dirty="0">
                <a:solidFill>
                  <a:schemeClr val="bg1"/>
                </a:solidFill>
              </a:rPr>
              <a:t>“Сейчас — как раз то самое время, </a:t>
            </a:r>
          </a:p>
          <a:p>
            <a:pPr algn="r"/>
            <a:r>
              <a:rPr lang="ru-RU" sz="2000" b="1" dirty="0">
                <a:solidFill>
                  <a:schemeClr val="bg1"/>
                </a:solidFill>
              </a:rPr>
              <a:t>когда настоящее прямо на наших глазах </a:t>
            </a:r>
          </a:p>
          <a:p>
            <a:pPr algn="r"/>
            <a:r>
              <a:rPr lang="ru-RU" sz="2000" b="1" dirty="0">
                <a:solidFill>
                  <a:schemeClr val="bg1"/>
                </a:solidFill>
              </a:rPr>
              <a:t>превращается в будущее”</a:t>
            </a:r>
          </a:p>
          <a:p>
            <a:pPr algn="r"/>
            <a:r>
              <a:rPr lang="ru-RU" sz="2000" b="1" dirty="0">
                <a:solidFill>
                  <a:schemeClr val="bg1"/>
                </a:solidFill>
              </a:rPr>
              <a:t>Айзек Азимов</a:t>
            </a:r>
          </a:p>
          <a:p>
            <a:pPr algn="r"/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56157B1-731F-4902-8FD5-A97514E41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>
                <a:solidFill>
                  <a:srgbClr val="C00000"/>
                </a:solidFill>
                <a:latin typeface="Arial Black" pitchFamily="34" charset="0"/>
              </a:rPr>
              <a:t>НОВЫЕ ПРОФЕССИИ…</a:t>
            </a:r>
          </a:p>
        </p:txBody>
      </p:sp>
      <p:pic>
        <p:nvPicPr>
          <p:cNvPr id="6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724128" y="4437112"/>
            <a:ext cx="576064" cy="9361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193994"/>
            <a:ext cx="2758283" cy="1467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771800" y="4437112"/>
            <a:ext cx="576064" cy="9361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434" y="4193994"/>
            <a:ext cx="2717710" cy="1467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93993"/>
            <a:ext cx="2675581" cy="1467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5192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157B1-731F-4902-8FD5-A97514E41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b="1" dirty="0"/>
              <a:t>Новые молодые…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368959B-C9E8-4D7D-A697-AA727B343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01697-E868-48F5-ADC3-BE6A5F8E9F3C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5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56157B1-731F-4902-8FD5-A97514E41142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6923112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35" tIns="45718" rIns="91435" bIns="45718" rtlCol="0" anchor="ctr">
            <a:norm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НОВОЕ ПОКОЛЕНИЕ…</a:t>
            </a:r>
          </a:p>
        </p:txBody>
      </p:sp>
      <p:pic>
        <p:nvPicPr>
          <p:cNvPr id="8194" name="Picture 2" descr="https://avatars.mds.yandex.net/get-zen_doc/1581245/pub_5dc6ed843b6d88657bb998ca_5dc6fd3d08ffd321245bec7d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340768"/>
            <a:ext cx="5184576" cy="5179326"/>
          </a:xfrm>
          <a:prstGeom prst="rect">
            <a:avLst/>
          </a:prstGeom>
          <a:noFill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507" y="1772816"/>
            <a:ext cx="3645405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 descr="https://cf2.ppt-online.org/files2/slide/q/qlo8jiTwN9fUYLKr3kI72BQSRPOhgVbtZxuC5AGWEc/slide-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1340768"/>
            <a:ext cx="5553509" cy="55172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902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157B1-731F-4902-8FD5-A97514E41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b="1" dirty="0"/>
              <a:t>Новые молодые…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368959B-C9E8-4D7D-A697-AA727B343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01697-E868-48F5-ADC3-BE6A5F8E9F3C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5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56157B1-731F-4902-8FD5-A97514E41142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6923112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35" tIns="45718" rIns="91435" bIns="45718" rtlCol="0" anchor="ctr">
            <a:norm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НОВЫЙ ВОЗРАСТ…</a:t>
            </a:r>
          </a:p>
        </p:txBody>
      </p:sp>
      <p:pic>
        <p:nvPicPr>
          <p:cNvPr id="26626" name="Picture 2" descr="https://r1.mt.ru/r13/photo8191/20527002779-0/jpg/bp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05064"/>
            <a:ext cx="4248472" cy="2517613"/>
          </a:xfrm>
          <a:prstGeom prst="rect">
            <a:avLst/>
          </a:prstGeom>
          <a:noFill/>
        </p:spPr>
      </p:pic>
      <p:pic>
        <p:nvPicPr>
          <p:cNvPr id="26629" name="Picture 5" descr="https://avatars.mds.yandex.net/get-pdb/2450291/17798e3f-38fa-450b-a0aa-7ca52dec3b51/s1200?webp=fal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484784"/>
            <a:ext cx="4248471" cy="2285821"/>
          </a:xfrm>
          <a:prstGeom prst="rect">
            <a:avLst/>
          </a:prstGeom>
          <a:noFill/>
        </p:spPr>
      </p:pic>
      <p:pic>
        <p:nvPicPr>
          <p:cNvPr id="26633" name="Picture 9" descr="https://potokmedia.ru/wp-content/uploads/2019/03/2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436778"/>
            <a:ext cx="3636404" cy="2424269"/>
          </a:xfrm>
          <a:prstGeom prst="rect">
            <a:avLst/>
          </a:prstGeom>
          <a:noFill/>
        </p:spPr>
      </p:pic>
      <p:pic>
        <p:nvPicPr>
          <p:cNvPr id="26635" name="Picture 11" descr="https://doctor.ru/uploads/article_pic/2019/07/23/56db1a507d19992179f324267a698021.jpg.1200x8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96210" y="4005064"/>
            <a:ext cx="3652254" cy="24897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902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157B1-731F-4902-8FD5-A97514E41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b="1" dirty="0"/>
              <a:t>Новые молодые…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368959B-C9E8-4D7D-A697-AA727B343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01697-E868-48F5-ADC3-BE6A5F8E9F3C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5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56157B1-731F-4902-8FD5-A97514E41142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6923112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35" tIns="45718" rIns="91435" bIns="45718" rtlCol="0" anchor="ctr">
            <a:norm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НОВЫЕ СТРАТЕГИИ…</a:t>
            </a: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313184" y="1268760"/>
            <a:ext cx="8579296" cy="4525963"/>
          </a:xfrm>
          <a:prstGeom prst="rect">
            <a:avLst/>
          </a:prstGeom>
        </p:spPr>
        <p:txBody>
          <a:bodyPr/>
          <a:lstStyle/>
          <a:p>
            <a:pPr marL="342882" marR="0" lvl="0" indent="-342882" algn="l" defTabSz="9143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«Битва за таланты» началась уже и в России!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882" marR="0" lvl="0" indent="-342882" algn="l" defTabSz="9143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крупных компаниях вопросы развития кадров ведут системно: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0647" y="3519870"/>
            <a:ext cx="826148" cy="691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4369" y="3482134"/>
            <a:ext cx="735575" cy="72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39633" y="2614465"/>
            <a:ext cx="916743" cy="729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98891" y="2729048"/>
            <a:ext cx="2006113" cy="44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40251" y="3594965"/>
            <a:ext cx="2064320" cy="582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1511" y="2774767"/>
            <a:ext cx="1690372" cy="457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79613" y="3633152"/>
            <a:ext cx="1473982" cy="587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84769" y="3525139"/>
            <a:ext cx="969817" cy="538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28561" y="2683327"/>
            <a:ext cx="1738631" cy="439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Дуга 19"/>
          <p:cNvSpPr/>
          <p:nvPr/>
        </p:nvSpPr>
        <p:spPr>
          <a:xfrm>
            <a:off x="323528" y="1289351"/>
            <a:ext cx="5550408" cy="512064"/>
          </a:xfrm>
          <a:prstGeom prst="arc">
            <a:avLst>
              <a:gd name="adj1" fmla="val 11388"/>
              <a:gd name="adj2" fmla="val 21452003"/>
            </a:avLst>
          </a:prstGeom>
          <a:ln w="31750">
            <a:solidFill>
              <a:srgbClr val="D313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1520" y="4775408"/>
            <a:ext cx="4149132" cy="196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54998" y="4666178"/>
            <a:ext cx="4265474" cy="2075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902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01697-E868-48F5-ADC3-BE6A5F8E9F3C}" type="slidenum">
              <a:rPr lang="ru-RU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9</a:t>
            </a:fld>
            <a:endParaRPr lang="ru-RU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076" y="404665"/>
            <a:ext cx="6248164" cy="302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429001"/>
            <a:ext cx="6120680" cy="317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452320" y="3356993"/>
            <a:ext cx="1440160" cy="25579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64291" tIns="32146" rIns="64291" bIns="32146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Calibri"/>
              </a:rPr>
              <a:t>«Навыки будущего : </a:t>
            </a:r>
            <a:br>
              <a:rPr lang="ru-RU" b="1" dirty="0">
                <a:solidFill>
                  <a:prstClr val="black"/>
                </a:solidFill>
                <a:latin typeface="Calibri"/>
              </a:rPr>
            </a:br>
            <a:r>
              <a:rPr lang="ru-RU" dirty="0">
                <a:solidFill>
                  <a:prstClr val="black"/>
                </a:solidFill>
                <a:latin typeface="Calibri"/>
              </a:rPr>
              <a:t>Что нужно знать и уметь</a:t>
            </a:r>
            <a:br>
              <a:rPr lang="ru-RU" dirty="0">
                <a:solidFill>
                  <a:prstClr val="black"/>
                </a:solidFill>
                <a:latin typeface="Calibri"/>
              </a:rPr>
            </a:br>
            <a:r>
              <a:rPr lang="ru-RU" dirty="0">
                <a:solidFill>
                  <a:prstClr val="black"/>
                </a:solidFill>
                <a:latin typeface="Calibri"/>
              </a:rPr>
              <a:t>в новом сложном мире», </a:t>
            </a:r>
            <a:br>
              <a:rPr lang="ru-RU" dirty="0">
                <a:solidFill>
                  <a:prstClr val="black"/>
                </a:solidFill>
                <a:latin typeface="Calibri"/>
              </a:rPr>
            </a:br>
            <a:r>
              <a:rPr lang="ru-RU" dirty="0">
                <a:solidFill>
                  <a:prstClr val="black"/>
                </a:solidFill>
                <a:latin typeface="Calibri"/>
              </a:rPr>
              <a:t>2018 г.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7" y="6093296"/>
            <a:ext cx="4167361" cy="579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ÐÑÐ¾ÑÑÐ¾ÑÐ· Ð¾Ð±ÑÐ°Ð·Ð¾Ð²Ð°Ð½Ð¸Ñ Ð¾ÑÑÐ»ÐµÐ¶Ð¸Ð²Ð°ÐµÑ ÑÐ¾Ð´ Ð¸ ÐºÑÐ¸ÑÐµÑÐ¸Ð¸ Ð¾ÑÐµÐ½ÐºÐ¸ Ð¿ÐµÐ´Ð°Ð³Ð¾Ð³Ð¾Ð² - ÐÐ¾Ð²Ð¾ÑÑÐ¸ Ð¾ÑÐ³Ð°Ð½Ð¸Ð·Ð°ÑÐ¸Ð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44624"/>
            <a:ext cx="1427299" cy="802856"/>
          </a:xfrm>
          <a:prstGeom prst="rect">
            <a:avLst/>
          </a:prstGeom>
          <a:noFill/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56157B1-731F-4902-8FD5-A97514E41142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6923112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35" tIns="45718" rIns="91435" bIns="45718" rtlCol="0" anchor="ctr">
            <a:norm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НОВЫЕ </a:t>
            </a: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  <a:ea typeface="+mj-ea"/>
                <a:cs typeface="+mj-cs"/>
              </a:rPr>
              <a:t>ТРЕНДЫ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…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2672</TotalTime>
  <Words>2003</Words>
  <Application>Microsoft Office PowerPoint</Application>
  <PresentationFormat>Экран (4:3)</PresentationFormat>
  <Paragraphs>389</Paragraphs>
  <Slides>46</Slides>
  <Notes>13</Notes>
  <HiddenSlides>0</HiddenSlides>
  <MMClips>3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4" baseType="lpstr">
      <vt:lpstr>Arial</vt:lpstr>
      <vt:lpstr>Arial Black</vt:lpstr>
      <vt:lpstr>Bookman Old Style</vt:lpstr>
      <vt:lpstr>Calibri</vt:lpstr>
      <vt:lpstr>Georgia</vt:lpstr>
      <vt:lpstr>PT Serif</vt:lpstr>
      <vt:lpstr>Тема Office</vt:lpstr>
      <vt:lpstr>think-cell Slide</vt:lpstr>
      <vt:lpstr>Профсоюз в контексте новых социокультурных трендов: взгляд на перспективу</vt:lpstr>
      <vt:lpstr>НОВЫЕ УСЛОВИЯ…</vt:lpstr>
      <vt:lpstr>НОВЫЕ ТЕМПЫ…</vt:lpstr>
      <vt:lpstr>Презентация PowerPoint</vt:lpstr>
      <vt:lpstr>НОВЫЕ ПРОФЕССИИ…</vt:lpstr>
      <vt:lpstr>Новые молодые…</vt:lpstr>
      <vt:lpstr>Новые молодые…</vt:lpstr>
      <vt:lpstr>Новые молодые…</vt:lpstr>
      <vt:lpstr>Презентация PowerPoint</vt:lpstr>
      <vt:lpstr>Презентация PowerPoint</vt:lpstr>
      <vt:lpstr>Презентация PowerPoint</vt:lpstr>
      <vt:lpstr>НОВЫЕ УСЛОВИЯ…</vt:lpstr>
      <vt:lpstr>НОВЫЕ УСЛОВИЯ…</vt:lpstr>
      <vt:lpstr>НОВЫЕ УСЛОВИЯ…</vt:lpstr>
      <vt:lpstr>Социокультурная трансформация</vt:lpstr>
      <vt:lpstr>Презентация PowerPoint</vt:lpstr>
      <vt:lpstr>Презентация PowerPoint</vt:lpstr>
      <vt:lpstr>Презентация PowerPoint</vt:lpstr>
      <vt:lpstr>Модель профессиональной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Модель обучения</vt:lpstr>
      <vt:lpstr>Направления образовательных программ</vt:lpstr>
      <vt:lpstr>ПРОЕКТ «ПРОФСОЮЗНОЕ ОБРАЗОВАНИЕ»</vt:lpstr>
      <vt:lpstr>ПРОЕКТ «ПРОФСОЮЗНОЕ ОБРАЗОВАНИЕ»</vt:lpstr>
      <vt:lpstr>ПРОЕКТ «ПРОФСОЮЗНОЕ ОБРАЗОВАНИЕ»</vt:lpstr>
      <vt:lpstr>ПРОЕКТ «ПРОФСОЮЗНОЕ ОБРАЗОВАНИЕ»</vt:lpstr>
      <vt:lpstr>ПРОЕКТ «ПРОФСОЮЗНОЕ ОБРАЗОВАНИЕ»</vt:lpstr>
      <vt:lpstr>ПРОЕКТ «ПРОФСОЮЗНОЕ ОБРАЗОВАНИЕ»</vt:lpstr>
      <vt:lpstr>ПРОЕКТ «ПРОФСОЮЗНОЕ ОБРАЗОВАНИЕ»</vt:lpstr>
      <vt:lpstr>ПРОЕКТ «ПРОФСОЮЗНОЕ ОБРАЗОВАНИЕ»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Качество обучения в школе:  от чего это зависит и кто этим управляет</dc:title>
  <dc:creator>Загидуллин</dc:creator>
  <cp:lastModifiedBy>Раис Загидуллин</cp:lastModifiedBy>
  <cp:revision>275</cp:revision>
  <dcterms:created xsi:type="dcterms:W3CDTF">2018-11-28T13:16:56Z</dcterms:created>
  <dcterms:modified xsi:type="dcterms:W3CDTF">2021-08-24T08:57:33Z</dcterms:modified>
</cp:coreProperties>
</file>