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152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39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77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34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082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14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47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555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391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337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78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C28EB-B8B6-4E84-9987-49345D2AD0D9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965E3-32C1-4E5A-A438-96E85C772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32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3175"/>
            <a:ext cx="3248025" cy="68611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5356" y="2132856"/>
            <a:ext cx="3538736" cy="2016224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+mn-lt"/>
              </a:rPr>
              <a:t>Особенности </a:t>
            </a:r>
            <a:r>
              <a:rPr lang="ru-RU" sz="3200" b="1" dirty="0" smtClean="0">
                <a:latin typeface="+mn-lt"/>
              </a:rPr>
              <a:t/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ФГОС </a:t>
            </a:r>
            <a:r>
              <a:rPr lang="ru-RU" sz="3200" b="1" dirty="0">
                <a:latin typeface="+mn-lt"/>
              </a:rPr>
              <a:t>НОО ОВЗ</a:t>
            </a:r>
          </a:p>
        </p:txBody>
      </p:sp>
      <p:sp>
        <p:nvSpPr>
          <p:cNvPr id="7" name="Isosceles Triangle 35"/>
          <p:cNvSpPr/>
          <p:nvPr/>
        </p:nvSpPr>
        <p:spPr bwMode="auto">
          <a:xfrm rot="5400000">
            <a:off x="3604526" y="791284"/>
            <a:ext cx="158750" cy="11747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8" name="Isosceles Triangle 35"/>
          <p:cNvSpPr/>
          <p:nvPr/>
        </p:nvSpPr>
        <p:spPr bwMode="auto">
          <a:xfrm rot="5400000">
            <a:off x="3604526" y="1819716"/>
            <a:ext cx="158750" cy="11747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0" name="Isosceles Triangle 35"/>
          <p:cNvSpPr/>
          <p:nvPr/>
        </p:nvSpPr>
        <p:spPr bwMode="auto">
          <a:xfrm rot="5400000">
            <a:off x="3604526" y="2861043"/>
            <a:ext cx="158750" cy="11747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1" name="Isosceles Triangle 35"/>
          <p:cNvSpPr/>
          <p:nvPr/>
        </p:nvSpPr>
        <p:spPr bwMode="auto">
          <a:xfrm rot="5400000">
            <a:off x="3604526" y="4234333"/>
            <a:ext cx="158750" cy="117475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3851920" y="620688"/>
            <a:ext cx="5112568" cy="540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Вариативность (4 варианта программ в соответствии с интеллектуальным уровнем развития ребенка)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ru-RU" sz="2400" dirty="0" err="1" smtClean="0">
                <a:solidFill>
                  <a:srgbClr val="0070C0"/>
                </a:solidFill>
              </a:rPr>
              <a:t>Тьюторское</a:t>
            </a:r>
            <a:r>
              <a:rPr lang="ru-RU" sz="2400" dirty="0" smtClean="0">
                <a:solidFill>
                  <a:srgbClr val="0070C0"/>
                </a:solidFill>
              </a:rPr>
              <a:t> сопровождение (по рекомендации ПМПК)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Индивидуальный подход и адресность коррекционной помощи (реализация ИПРА)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Внеурочная деятельность (направлена на социализацию детей с ОВЗ, детей-инвалидов)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643081" y="6381328"/>
            <a:ext cx="321407" cy="356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1200" b="1" dirty="0" smtClean="0">
                <a:latin typeface="+mn-lt"/>
              </a:rPr>
              <a:t>1</a:t>
            </a:r>
            <a:endParaRPr lang="ru-RU" altLang="ru-RU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7343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072" y="116632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Образовательная программа в соответствии с </a:t>
            </a:r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Федеральными государственными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образовательными </a:t>
            </a:r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стандартами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 с ОВЗ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801846"/>
              </p:ext>
            </p:extLst>
          </p:nvPr>
        </p:nvGraphicFramePr>
        <p:xfrm>
          <a:off x="107504" y="836712"/>
          <a:ext cx="8856982" cy="5471250"/>
        </p:xfrm>
        <a:graphic>
          <a:graphicData uri="http://schemas.openxmlformats.org/drawingml/2006/table">
            <a:tbl>
              <a:tblPr firstRow="1" firstCol="1" bandRow="1"/>
              <a:tblGrid>
                <a:gridCol w="1368151">
                  <a:extLst>
                    <a:ext uri="{9D8B030D-6E8A-4147-A177-3AD203B41FA5}">
                      <a16:colId xmlns:a16="http://schemas.microsoft.com/office/drawing/2014/main" xmlns="" val="1062270067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2955049516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146352675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144392862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3581833030"/>
                    </a:ext>
                  </a:extLst>
                </a:gridCol>
                <a:gridCol w="1296143">
                  <a:extLst>
                    <a:ext uri="{9D8B030D-6E8A-4147-A177-3AD203B41FA5}">
                      <a16:colId xmlns:a16="http://schemas.microsoft.com/office/drawing/2014/main" xmlns="" val="4065076264"/>
                    </a:ext>
                  </a:extLst>
                </a:gridCol>
              </a:tblGrid>
              <a:tr h="973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категория обучающихся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Программа 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Варианты ФГОС в зависимости от интеллектуального развития ребенка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8112246"/>
                  </a:ext>
                </a:extLst>
              </a:tr>
              <a:tr h="614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глухие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Адаптированная основная общеобразовательная программа (АООП)для глухих обучающихся </a:t>
                      </a:r>
                      <a:endParaRPr lang="ru-RU" sz="90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1.1 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(для обучающихся с нормой интеллекта)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1.2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ЗПР)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1.3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лёгкой у/о)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1.4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умеренной, тяжелой и глубокой у/о)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10475792"/>
                  </a:ext>
                </a:extLst>
              </a:tr>
              <a:tr h="4077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Слабослышащие и позднооглохшие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АООП для слабослышащих  и позднооглохших обучающихся</a:t>
                      </a:r>
                      <a:endParaRPr lang="ru-RU" sz="900" i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2.1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 с нормой интеллекта)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2.2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ЗПР)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2.3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лёгкой у/о)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06803698"/>
                  </a:ext>
                </a:extLst>
              </a:tr>
              <a:tr h="614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слепые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АООП для слепых обучающихся</a:t>
                      </a:r>
                      <a:endParaRPr lang="ru-RU" sz="90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3.1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 с нормой интеллекта)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3.2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ЗПР)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3.3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лёгкой у/о)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</a:t>
                      </a:r>
                      <a:r>
                        <a:rPr lang="ru-RU" sz="900" b="1" i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r>
                        <a:rPr lang="ru-RU" sz="9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(для обучающихся  с умеренной, тяжелой и глубокой у/о)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91780817"/>
                  </a:ext>
                </a:extLst>
              </a:tr>
              <a:tr h="3043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слабовидящие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АООП для слабовидящих обучающихся</a:t>
                      </a:r>
                      <a:endParaRPr lang="ru-RU" sz="90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4.1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 с нормой интеллекта)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4.2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ЗПР)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4.3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лёгкой у/о)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5445708"/>
                  </a:ext>
                </a:extLst>
              </a:tr>
              <a:tr h="511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нарушения речи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АООП для обучающихся с тяжелыми нарушениями речи</a:t>
                      </a:r>
                      <a:endParaRPr lang="ru-RU" sz="90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5.1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(для обучающихся,   у которых коррекция речевых нарушений возможна в условиях логопедического пункта)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5.2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(только для обучающихся  с тяжелыми нарушениями речи: логопедический д/с, речевая школа)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27083031"/>
                  </a:ext>
                </a:extLst>
              </a:tr>
              <a:tr h="7453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нарушения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опорно-двигательного аппарата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АООП для обучающихся с нарушением опорно-двигательного аппарата</a:t>
                      </a:r>
                      <a:endParaRPr lang="ru-RU" sz="90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6.1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 с нормой интеллекта)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6.2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ЗПР)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6.3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лёгкой у/о)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6.4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умеренной, тяжелой и глубокой у/о)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391461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задержка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психического развития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АООП для обучающихся с задержкой психического развития</a:t>
                      </a:r>
                      <a:endParaRPr lang="ru-RU" sz="90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7.1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(обучающиеся с ЗПР, ближе к возрастной норме)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7.2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(обучающиеся с ЗПР с более выраженным отставанием от возрастной нормы)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9621830"/>
                  </a:ext>
                </a:extLst>
              </a:tr>
              <a:tr h="879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расстройства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аутистического спектра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АООП для обучающихся с расстройствами аутистического спектра</a:t>
                      </a:r>
                      <a:endParaRPr lang="ru-RU" sz="90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8.1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нормой интеллекта)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8.2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ЗПР)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8.3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лёгкой у/о)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8.4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 с умеренной, тяжелой и глубокой у/о)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21454512"/>
                  </a:ext>
                </a:extLst>
              </a:tr>
              <a:tr h="511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умственная </a:t>
                      </a:r>
                      <a:r>
                        <a:rPr lang="ru-RU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отсталость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АООП для обучающихся с умственной отсталостью (интеллектуальными нарушениями)</a:t>
                      </a:r>
                      <a:endParaRPr lang="ru-RU" sz="900" i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1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с лёгкой у/о)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2</a:t>
                      </a: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(для обучающихся с умеренной, тяжелой и глубокой у/о)</a:t>
                      </a:r>
                    </a:p>
                  </a:txBody>
                  <a:tcPr marL="9120" marR="9120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78635802"/>
                  </a:ext>
                </a:extLst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774558" y="6381328"/>
            <a:ext cx="321407" cy="356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1200" b="1" dirty="0" smtClean="0">
                <a:latin typeface="+mn-lt"/>
              </a:rPr>
              <a:t>2</a:t>
            </a:r>
            <a:endParaRPr lang="ru-RU" altLang="ru-RU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159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438</Words>
  <Application>Microsoft Office PowerPoint</Application>
  <PresentationFormat>Экран (4:3)</PresentationFormat>
  <Paragraphs>61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Особенности  ФГОС НОО ОВЗ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ФГОС НОО ОВЗ</dc:title>
  <dc:creator>User</dc:creator>
  <cp:lastModifiedBy>User</cp:lastModifiedBy>
  <cp:revision>8</cp:revision>
  <dcterms:created xsi:type="dcterms:W3CDTF">2016-04-19T11:55:59Z</dcterms:created>
  <dcterms:modified xsi:type="dcterms:W3CDTF">2016-04-21T12:49:59Z</dcterms:modified>
</cp:coreProperties>
</file>