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2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1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87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5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87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44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78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6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47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80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08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412ED-8AEA-4E60-BC42-0C3B40B7DE7A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555EE-2BB2-43C1-85CF-07FC73F1A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38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bda-expert.com/files/deti-ravnye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283817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 подготовке к введению Федеральных государственных образовательных стандартов начального общего образования  для детей с ОВЗ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296205" y="1124743"/>
            <a:ext cx="8629650" cy="3482975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b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sz="3600" b="1" dirty="0">
              <a:solidFill>
                <a:srgbClr val="4F81BD">
                  <a:lumMod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79912" y="6009403"/>
            <a:ext cx="1944216" cy="407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b="1" dirty="0" smtClean="0">
                <a:latin typeface="+mn-lt"/>
              </a:rPr>
              <a:t>21.04.2016</a:t>
            </a:r>
            <a:endParaRPr lang="ru-RU" altLang="ru-RU" sz="2000" dirty="0" smtClean="0">
              <a:latin typeface="+mn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1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818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4421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Штатный режим введения </a:t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ФГОС НОО ОВЗ – 1 сентября 2016 года</a:t>
            </a:r>
            <a:br>
              <a:rPr lang="ru-RU" sz="3600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1 класс </a:t>
            </a: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endParaRPr lang="ru-RU" sz="3600" dirty="0">
              <a:latin typeface="+mn-lt"/>
            </a:endParaRPr>
          </a:p>
        </p:txBody>
      </p:sp>
      <p:pic>
        <p:nvPicPr>
          <p:cNvPr id="4" name="Объект 3" descr="http://bda-expert.com/files/deti-ravnye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811986"/>
            <a:ext cx="4320480" cy="26651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11560" y="2567545"/>
            <a:ext cx="29546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Основные </a:t>
            </a:r>
            <a:r>
              <a:rPr lang="ru-RU" sz="2800" b="1" dirty="0" smtClean="0"/>
              <a:t>цели:</a:t>
            </a:r>
            <a:endParaRPr lang="ru-RU" sz="2800" dirty="0"/>
          </a:p>
        </p:txBody>
      </p:sp>
      <p:sp>
        <p:nvSpPr>
          <p:cNvPr id="6" name="Isosceles Triangle 35"/>
          <p:cNvSpPr/>
          <p:nvPr/>
        </p:nvSpPr>
        <p:spPr bwMode="auto">
          <a:xfrm rot="5400000">
            <a:off x="311703" y="2802830"/>
            <a:ext cx="158750" cy="117475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5178" y="3090765"/>
            <a:ext cx="3942184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latin typeface="Calibri Light" panose="020F0302020204030204" pitchFamily="34" charset="0"/>
              </a:rPr>
              <a:t>- полноценное включение </a:t>
            </a:r>
            <a:r>
              <a:rPr lang="ru-RU" dirty="0">
                <a:latin typeface="Calibri Light" panose="020F0302020204030204" pitchFamily="34" charset="0"/>
              </a:rPr>
              <a:t>в образовательное пространство всех детей с ОВЗ ;</a:t>
            </a:r>
          </a:p>
          <a:p>
            <a:pPr lvl="0"/>
            <a:r>
              <a:rPr lang="ru-RU" dirty="0">
                <a:latin typeface="Calibri Light" panose="020F0302020204030204" pitchFamily="34" charset="0"/>
              </a:rPr>
              <a:t>- социализация детей с ОВЗ, развитие жизненного опыта, академической и жизненной компетенций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4486649" y="2276872"/>
            <a:ext cx="1587" cy="4369154"/>
          </a:xfrm>
          <a:prstGeom prst="line">
            <a:avLst/>
          </a:prstGeom>
          <a:ln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44276" y="2276872"/>
            <a:ext cx="8399463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dirty="0" smtClean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60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1939" y="404664"/>
            <a:ext cx="5395400" cy="626469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ФЗ РФ от 29.12.2012 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№273-ФЗ 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«Об образовании в Российской Федерации», ст.79 Организация получения образования обучающимися  с ОВЗ. </a:t>
            </a:r>
            <a:endParaRPr lang="ru-RU" sz="1400" dirty="0" smtClean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Федеральный межведомственный комплексный план по вопросам организации инклюзивного образования и создания специальных условий для получения образования детьми-инвалидами и детьми с ограниченными возможностями здоровья (утвержден 13.02.2015 года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).</a:t>
            </a:r>
            <a:endParaRPr lang="ru-RU" sz="140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Письмо </a:t>
            </a:r>
            <a:r>
              <a:rPr lang="ru-RU" sz="1400" dirty="0" err="1">
                <a:solidFill>
                  <a:srgbClr val="0070C0"/>
                </a:solidFill>
                <a:latin typeface="Calibri Light" panose="020F0302020204030204" pitchFamily="34" charset="0"/>
              </a:rPr>
              <a:t>Минобрнауки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 РФ от 11.03.2016 № ВК-452/07</a:t>
            </a:r>
            <a:b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</a:b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«Методические рекомендации по вопросам внедрения федерального государственного образовательного стандарта начального общего образования обучающихся с ограниченными возможностями здоровья и федерального государственного образовательного стандарта образования обучающихся с умственной отсталостью (интеллектуальными нарушениями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)»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Приказ </a:t>
            </a:r>
            <a:r>
              <a:rPr lang="ru-RU" sz="1400" dirty="0" err="1">
                <a:solidFill>
                  <a:srgbClr val="0070C0"/>
                </a:solidFill>
                <a:latin typeface="Calibri Light" panose="020F0302020204030204" pitchFamily="34" charset="0"/>
              </a:rPr>
              <a:t>Минобрнауки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 РФ от 19.12.2014 №1598</a:t>
            </a:r>
            <a:b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</a:b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«Об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»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Приказ </a:t>
            </a:r>
            <a:r>
              <a:rPr lang="ru-RU" sz="1400" dirty="0" err="1">
                <a:solidFill>
                  <a:srgbClr val="0070C0"/>
                </a:solidFill>
                <a:latin typeface="Calibri Light" panose="020F0302020204030204" pitchFamily="34" charset="0"/>
              </a:rPr>
              <a:t>Минобрнауки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 РФ от 19.12.2014 №1599</a:t>
            </a:r>
            <a:b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</a:b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«Об утверждении федерального государственного образовательного стандарта образования обучающихся с умственной отсталостью (интеллектуальными нарушениями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)»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Приказ ДОН от 17.08.2015 №264/ОД об утверждении Плана действий 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по обеспечению введения 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ФГОС  НОО  ОВЗ и ФГОС обучающихся с 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умственной 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отсталостью (интеллектуальными 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нарушениями) 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 в </a:t>
            </a:r>
            <a:r>
              <a:rPr lang="ru-RU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Тюменской </a:t>
            </a:r>
            <a:r>
              <a:rPr lang="ru-RU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области </a:t>
            </a:r>
            <a:r>
              <a:rPr lang="ru-RU" sz="1100" dirty="0">
                <a:solidFill>
                  <a:srgbClr val="0070C0"/>
                </a:solidFill>
                <a:latin typeface="Calibri Light" panose="020F0302020204030204" pitchFamily="34" charset="0"/>
              </a:rPr>
              <a:t>(в ред</a:t>
            </a:r>
            <a:r>
              <a:rPr lang="ru-RU" sz="11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. от 22.03.2016 г.№ 228/ОД) </a:t>
            </a:r>
            <a:endParaRPr lang="ru-RU" sz="110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ru-RU" sz="140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3175"/>
            <a:ext cx="3248025" cy="6861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5356" y="2132856"/>
            <a:ext cx="3538736" cy="201622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+mn-lt"/>
              </a:rPr>
              <a:t>Нормативное обеспечение введения ФГОС НОО ОВЗ</a:t>
            </a:r>
            <a:endParaRPr lang="ru-RU" sz="3200" b="1" dirty="0">
              <a:latin typeface="+mn-lt"/>
            </a:endParaRPr>
          </a:p>
        </p:txBody>
      </p:sp>
      <p:sp>
        <p:nvSpPr>
          <p:cNvPr id="7" name="Isosceles Triangle 35"/>
          <p:cNvSpPr/>
          <p:nvPr/>
        </p:nvSpPr>
        <p:spPr bwMode="auto">
          <a:xfrm rot="5400000">
            <a:off x="3591376" y="506934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Isosceles Triangle 35"/>
          <p:cNvSpPr/>
          <p:nvPr/>
        </p:nvSpPr>
        <p:spPr bwMode="auto">
          <a:xfrm rot="5400000">
            <a:off x="3591376" y="1227015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Isosceles Triangle 35"/>
          <p:cNvSpPr/>
          <p:nvPr/>
        </p:nvSpPr>
        <p:spPr bwMode="auto">
          <a:xfrm rot="5400000">
            <a:off x="3591376" y="2374510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0" name="Isosceles Triangle 35"/>
          <p:cNvSpPr/>
          <p:nvPr/>
        </p:nvSpPr>
        <p:spPr bwMode="auto">
          <a:xfrm rot="5400000">
            <a:off x="3591376" y="3944069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Isosceles Triangle 35"/>
          <p:cNvSpPr/>
          <p:nvPr/>
        </p:nvSpPr>
        <p:spPr bwMode="auto">
          <a:xfrm rot="5400000">
            <a:off x="3591376" y="4894908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Isosceles Triangle 35"/>
          <p:cNvSpPr/>
          <p:nvPr/>
        </p:nvSpPr>
        <p:spPr bwMode="auto">
          <a:xfrm rot="5400000">
            <a:off x="3591376" y="5766372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3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31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175"/>
            <a:ext cx="3419872" cy="6861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60848"/>
            <a:ext cx="3419872" cy="258316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200" b="1" dirty="0" smtClean="0">
                <a:latin typeface="+mn-lt"/>
              </a:rPr>
              <a:t>ФГОС НОО ОВЗ распространяется на:</a:t>
            </a:r>
            <a:r>
              <a:rPr lang="ru-RU" altLang="ru-RU" sz="3200" dirty="0" smtClean="0">
                <a:latin typeface="+mn-lt"/>
              </a:rPr>
              <a:t/>
            </a:r>
            <a:br>
              <a:rPr lang="ru-RU" altLang="ru-RU" sz="3200" dirty="0" smtClean="0">
                <a:latin typeface="+mn-lt"/>
              </a:rPr>
            </a:br>
            <a:endParaRPr lang="ru-RU" altLang="ru-RU" sz="3200" dirty="0" smtClean="0"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23928" y="90872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2800" dirty="0">
                <a:solidFill>
                  <a:srgbClr val="0070C0"/>
                </a:solidFill>
              </a:rPr>
              <a:t>Специальные (коррекционные) школы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38373" y="3427412"/>
            <a:ext cx="495410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ru-RU" altLang="ru-RU" sz="2800" dirty="0">
                <a:solidFill>
                  <a:srgbClr val="0070C0"/>
                </a:solidFill>
              </a:rPr>
              <a:t>Общеобразовательные школы:</a:t>
            </a:r>
          </a:p>
          <a:p>
            <a:pPr marL="609600" indent="-609600">
              <a:buFontTx/>
              <a:buChar char="-"/>
            </a:pPr>
            <a:r>
              <a:rPr lang="ru-RU" altLang="ru-RU" sz="2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обучение учащихся в отдельном (коррекционном) классе;</a:t>
            </a:r>
            <a:endParaRPr lang="ru-RU" altLang="ru-RU" sz="240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marL="609600" indent="-609600">
              <a:buFontTx/>
              <a:buChar char="-"/>
            </a:pPr>
            <a:r>
              <a:rPr lang="ru-RU" altLang="ru-RU" sz="2400" dirty="0">
                <a:solidFill>
                  <a:srgbClr val="0070C0"/>
                </a:solidFill>
                <a:latin typeface="Calibri Light" panose="020F0302020204030204" pitchFamily="34" charset="0"/>
              </a:rPr>
              <a:t>интегрированное </a:t>
            </a:r>
            <a:r>
              <a:rPr lang="ru-RU" altLang="ru-RU" sz="2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обучение </a:t>
            </a:r>
            <a:r>
              <a:rPr lang="ru-RU" altLang="ru-RU" sz="2400" dirty="0">
                <a:solidFill>
                  <a:srgbClr val="0070C0"/>
                </a:solidFill>
                <a:latin typeface="Calibri Light" panose="020F0302020204030204" pitchFamily="34" charset="0"/>
              </a:rPr>
              <a:t>отдельных учащихся в </a:t>
            </a:r>
            <a:r>
              <a:rPr lang="ru-RU" altLang="ru-RU" sz="2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общеобразовательном классе</a:t>
            </a:r>
            <a:r>
              <a:rPr lang="ru-RU" altLang="ru-RU" sz="2400" dirty="0">
                <a:solidFill>
                  <a:srgbClr val="0070C0"/>
                </a:solidFill>
                <a:latin typeface="Calibri Light" panose="020F0302020204030204" pitchFamily="34" charset="0"/>
              </a:rPr>
              <a:t>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067944" y="2564904"/>
            <a:ext cx="4703787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4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176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440160"/>
          </a:xfrm>
        </p:spPr>
        <p:txBody>
          <a:bodyPr>
            <a:noAutofit/>
          </a:bodyPr>
          <a:lstStyle/>
          <a:p>
            <a:r>
              <a:rPr lang="ru-RU" sz="1600" b="1" dirty="0"/>
              <a:t>ПЛАН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действий по обеспечению введения федерального государственного образовательного стандарта </a:t>
            </a:r>
            <a:r>
              <a:rPr lang="ru-RU" sz="1600" dirty="0" smtClean="0"/>
              <a:t>начального </a:t>
            </a:r>
            <a:r>
              <a:rPr lang="ru-RU" sz="1600" dirty="0"/>
              <a:t>общего образования обучающихся с ограниченными возможностями здоровья </a:t>
            </a:r>
            <a:r>
              <a:rPr lang="ru-RU" sz="1600" dirty="0" smtClean="0"/>
              <a:t>и </a:t>
            </a:r>
            <a:r>
              <a:rPr lang="ru-RU" sz="1600" dirty="0"/>
              <a:t>федерального государственного образовательного стандарта образования обучающихся </a:t>
            </a:r>
            <a:r>
              <a:rPr lang="ru-RU" sz="1600" dirty="0" smtClean="0"/>
              <a:t>с </a:t>
            </a:r>
            <a:r>
              <a:rPr lang="ru-RU" sz="1600" dirty="0"/>
              <a:t>умственной отсталостью (интеллектуальными нарушениями) </a:t>
            </a:r>
            <a:br>
              <a:rPr lang="ru-RU" sz="1600" dirty="0"/>
            </a:br>
            <a:r>
              <a:rPr lang="ru-RU" sz="1600" dirty="0"/>
              <a:t>в Тюменской </a:t>
            </a:r>
            <a:r>
              <a:rPr lang="ru-RU" sz="1600" dirty="0" smtClean="0"/>
              <a:t>области (приказ ДОН от 17.08.2015  № 264/ОД)</a:t>
            </a: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884524"/>
              </p:ext>
            </p:extLst>
          </p:nvPr>
        </p:nvGraphicFramePr>
        <p:xfrm>
          <a:off x="179511" y="1700808"/>
          <a:ext cx="8784977" cy="5040560"/>
        </p:xfrm>
        <a:graphic>
          <a:graphicData uri="http://schemas.openxmlformats.org/drawingml/2006/table">
            <a:tbl>
              <a:tblPr firstRow="1" firstCol="1" bandRow="1"/>
              <a:tblGrid>
                <a:gridCol w="1144531">
                  <a:extLst>
                    <a:ext uri="{9D8B030D-6E8A-4147-A177-3AD203B41FA5}">
                      <a16:colId xmlns:a16="http://schemas.microsoft.com/office/drawing/2014/main" xmlns="" val="2411185582"/>
                    </a:ext>
                  </a:extLst>
                </a:gridCol>
                <a:gridCol w="2177937">
                  <a:extLst>
                    <a:ext uri="{9D8B030D-6E8A-4147-A177-3AD203B41FA5}">
                      <a16:colId xmlns:a16="http://schemas.microsoft.com/office/drawing/2014/main" xmlns="" val="3816764484"/>
                    </a:ext>
                  </a:extLst>
                </a:gridCol>
                <a:gridCol w="725637">
                  <a:extLst>
                    <a:ext uri="{9D8B030D-6E8A-4147-A177-3AD203B41FA5}">
                      <a16:colId xmlns:a16="http://schemas.microsoft.com/office/drawing/2014/main" xmlns="" val="3432049042"/>
                    </a:ext>
                  </a:extLst>
                </a:gridCol>
                <a:gridCol w="867999">
                  <a:extLst>
                    <a:ext uri="{9D8B030D-6E8A-4147-A177-3AD203B41FA5}">
                      <a16:colId xmlns:a16="http://schemas.microsoft.com/office/drawing/2014/main" xmlns="" val="3043678782"/>
                    </a:ext>
                  </a:extLst>
                </a:gridCol>
                <a:gridCol w="1144531">
                  <a:extLst>
                    <a:ext uri="{9D8B030D-6E8A-4147-A177-3AD203B41FA5}">
                      <a16:colId xmlns:a16="http://schemas.microsoft.com/office/drawing/2014/main" xmlns="" val="3053021331"/>
                    </a:ext>
                  </a:extLst>
                </a:gridCol>
                <a:gridCol w="1362171">
                  <a:extLst>
                    <a:ext uri="{9D8B030D-6E8A-4147-A177-3AD203B41FA5}">
                      <a16:colId xmlns:a16="http://schemas.microsoft.com/office/drawing/2014/main" xmlns="" val="2449989937"/>
                    </a:ext>
                  </a:extLst>
                </a:gridCol>
                <a:gridCol w="1362171">
                  <a:extLst>
                    <a:ext uri="{9D8B030D-6E8A-4147-A177-3AD203B41FA5}">
                      <a16:colId xmlns:a16="http://schemas.microsoft.com/office/drawing/2014/main" xmlns="" val="4174889282"/>
                    </a:ext>
                  </a:extLst>
                </a:gridCol>
              </a:tblGrid>
              <a:tr h="14603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№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Сроки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Ответствен-</a:t>
                      </a:r>
                      <a:r>
                        <a:rPr lang="ru-RU" sz="900" b="1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ные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исполнители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Ожидаемые результаты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0885714"/>
                  </a:ext>
                </a:extLst>
              </a:tr>
              <a:tr h="438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Региональный уровень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Муниципальный уровень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Уровень образовательной организации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6368608"/>
                  </a:ext>
                </a:extLst>
              </a:tr>
              <a:tr h="231247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1. Нормативно-правовое, методическое и аналитическое обеспечение реализации ФГОС ОВЗ</a:t>
                      </a:r>
                      <a:endParaRPr lang="ru-RU" sz="1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6873679"/>
                  </a:ext>
                </a:extLst>
              </a:tr>
              <a:tr h="370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1.1.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Разработка и утверждение нормативно-правовых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актов…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август 2015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ДОН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МОУО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Разработка и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утверждение…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Корректировка…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Приведение локальных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актов..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6859059"/>
                  </a:ext>
                </a:extLst>
              </a:tr>
              <a:tr h="222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…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5257200"/>
                  </a:ext>
                </a:extLst>
              </a:tr>
              <a:tr h="27447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2. Организационное обеспечение реализации ФГОС ОВЗ</a:t>
                      </a:r>
                      <a:endParaRPr lang="ru-RU" sz="1100" b="1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9794239"/>
                  </a:ext>
                </a:extLst>
              </a:tr>
              <a:tr h="470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2.1.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Создание рабочей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группы…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август 2015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ДОН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Создание рабочей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группы…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Создание рабочей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группы…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Создание рабочей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группы…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1100039"/>
                  </a:ext>
                </a:extLst>
              </a:tr>
              <a:tr h="233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…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330093"/>
                  </a:ext>
                </a:extLst>
              </a:tr>
              <a:tr h="292642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3. Кадровое обеспечение введения ФГОС ОВЗ</a:t>
                      </a:r>
                      <a:endParaRPr lang="ru-RU" sz="1100" b="1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2914907"/>
                  </a:ext>
                </a:extLst>
              </a:tr>
              <a:tr h="3744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3.1.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Разработка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программы…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август 2015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ТОГИРРО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Сформированная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программа…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Направление…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Повышение…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6799784"/>
                  </a:ext>
                </a:extLst>
              </a:tr>
              <a:tr h="206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…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6159826"/>
                  </a:ext>
                </a:extLst>
              </a:tr>
              <a:tr h="222378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4. Финансово-экономическое обеспечение введения ФГОС ОВЗ</a:t>
                      </a:r>
                      <a:endParaRPr lang="ru-RU" sz="1100" b="1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8034" marR="5803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34" marR="58034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8710537"/>
                  </a:ext>
                </a:extLst>
              </a:tr>
              <a:tr h="370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4.1.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Участие в государственной программе «Доступная среда» 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2015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ДОН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МОУО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Позитивная динамика обеспечения доступности образования для детей с ОВЗ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5412787"/>
                  </a:ext>
                </a:extLst>
              </a:tr>
              <a:tr h="296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…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7538187"/>
                  </a:ext>
                </a:extLst>
              </a:tr>
              <a:tr h="296504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5. Информационное обеспечение введения ФГОС ОВЗ</a:t>
                      </a:r>
                      <a:endParaRPr lang="ru-RU" sz="1100" b="1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55741"/>
                  </a:ext>
                </a:extLst>
              </a:tr>
              <a:tr h="370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5.1.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Проведение рабочих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совещаний..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ежеквартально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ДОН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Координация…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Корректировка..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Апробация…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5480158"/>
                  </a:ext>
                </a:extLst>
              </a:tr>
              <a:tr h="222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…</a:t>
                      </a:r>
                      <a:endParaRPr lang="ru-RU" sz="1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8427493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5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730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4096"/>
          </a:xfrm>
        </p:spPr>
        <p:txBody>
          <a:bodyPr>
            <a:noAutofit/>
          </a:bodyPr>
          <a:lstStyle/>
          <a:p>
            <a:r>
              <a:rPr lang="ru-RU" sz="2000" dirty="0" smtClean="0"/>
              <a:t>Перечень* локальных актов, </a:t>
            </a:r>
            <a:br>
              <a:rPr lang="ru-RU" sz="2000" dirty="0" smtClean="0"/>
            </a:br>
            <a:r>
              <a:rPr lang="ru-RU" sz="2000" dirty="0" smtClean="0"/>
              <a:t>в которые требуется внесение изменений в связи с введением стандартов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4434408"/>
              </p:ext>
            </p:extLst>
          </p:nvPr>
        </p:nvGraphicFramePr>
        <p:xfrm>
          <a:off x="84261" y="900419"/>
          <a:ext cx="8928992" cy="5777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75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Требуется внесение изменений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Новые документы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9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Устав</a:t>
                      </a:r>
                      <a:r>
                        <a:rPr lang="ru-RU" sz="1400" baseline="0" dirty="0" smtClean="0"/>
                        <a:t> образовательного учреждения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dirty="0" smtClean="0"/>
                        <a:t>Приказ о создании рабочей группы по введению ФГОС</a:t>
                      </a:r>
                      <a:endParaRPr lang="ru-RU" sz="1400" dirty="0" smtClean="0"/>
                    </a:p>
                    <a:p>
                      <a:endParaRPr lang="ru-RU" altLang="ru-RU" sz="14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3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Должностные инструкции педагогических работников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dirty="0" smtClean="0"/>
                        <a:t>Положение о рабочей группе по введению ФГОС начального общего образования обучающихся с ОВЗ /умственной отсталостью</a:t>
                      </a:r>
                      <a:endParaRPr lang="ru-RU" sz="1400" dirty="0" smtClean="0"/>
                    </a:p>
                    <a:p>
                      <a:pPr marL="609600" indent="-609600" eaLnBrk="1" hangingPunct="1">
                        <a:lnSpc>
                          <a:spcPct val="80000"/>
                        </a:lnSpc>
                      </a:pPr>
                      <a:endParaRPr lang="ru-RU" altLang="ru-RU" sz="14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49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Положение об организации внутришкольного контроля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dirty="0" smtClean="0"/>
                        <a:t>Дорожная карта мероприятий по внедрению ФГОС образования обучающихся с ОВЗ/ умственной отсталостью на 2016-2017 учебный год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830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Программ</a:t>
                      </a:r>
                      <a:r>
                        <a:rPr lang="ru-RU" sz="1400" baseline="0" dirty="0" smtClean="0"/>
                        <a:t>а развития образовательного учреждения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dirty="0" smtClean="0"/>
                        <a:t>Приказ «Об организации введения ФГОС образования обучающихся с ОВЗ /умственной отсталостью»</a:t>
                      </a:r>
                    </a:p>
                    <a:p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010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Положение</a:t>
                      </a:r>
                      <a:r>
                        <a:rPr lang="ru-RU" sz="1400" baseline="0" dirty="0" smtClean="0"/>
                        <a:t> о промежуточной аттестации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dirty="0" smtClean="0"/>
                        <a:t>Договор образовательного учреждения с родителями (законными представителями) обучающихся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49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Режим занятий обучающихся</a:t>
                      </a:r>
                      <a:endParaRPr lang="ru-RU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*</a:t>
                      </a:r>
                      <a:r>
                        <a:rPr lang="ru-RU" sz="14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Необходимость </a:t>
                      </a:r>
                      <a:r>
                        <a:rPr lang="ru-RU" sz="14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принятия новых актов и внесения изменений в действующие локальные акты обусловлена наличием категорий обучающихся и рекомендованной программы обучения (в зависимости от патологии ребёнка)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4878">
                <a:tc>
                  <a:txBody>
                    <a:bodyPr/>
                    <a:lstStyle/>
                    <a:p>
                      <a:r>
                        <a:rPr lang="ru-RU" altLang="ru-RU" sz="1400" dirty="0" smtClean="0"/>
                        <a:t>Положение об оплате труда и стимулирующих выплатах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4878">
                <a:tc gridSpan="2">
                  <a:txBody>
                    <a:bodyPr/>
                    <a:lstStyle/>
                    <a:p>
                      <a:endParaRPr lang="ru-RU" sz="1400" i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735912" y="6416855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6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68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7944" y="1207293"/>
            <a:ext cx="4762872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2400"/>
              </a:spcAft>
              <a:buNone/>
            </a:pPr>
            <a:r>
              <a:rPr lang="ru-RU" dirty="0" smtClean="0">
                <a:solidFill>
                  <a:srgbClr val="0070C0"/>
                </a:solidFill>
              </a:rPr>
              <a:t>Проведение родительских собраний, встреч</a:t>
            </a:r>
          </a:p>
          <a:p>
            <a:pPr marL="0" indent="0" algn="ctr">
              <a:spcAft>
                <a:spcPts val="2400"/>
              </a:spcAft>
              <a:buNone/>
            </a:pPr>
            <a:r>
              <a:rPr lang="ru-RU" dirty="0" smtClean="0">
                <a:solidFill>
                  <a:srgbClr val="0070C0"/>
                </a:solidFill>
              </a:rPr>
              <a:t>Размещение актуальной информации на сайте ОУ</a:t>
            </a:r>
          </a:p>
          <a:p>
            <a:pPr marL="0" indent="0" algn="ctr">
              <a:spcAft>
                <a:spcPts val="2400"/>
              </a:spcAft>
              <a:buNone/>
            </a:pPr>
            <a:r>
              <a:rPr lang="ru-RU" dirty="0" smtClean="0">
                <a:solidFill>
                  <a:srgbClr val="0070C0"/>
                </a:solidFill>
              </a:rPr>
              <a:t>Проведение «горячих линий»</a:t>
            </a:r>
          </a:p>
          <a:p>
            <a:pPr marL="0" indent="0" algn="ctr">
              <a:spcAft>
                <a:spcPts val="2400"/>
              </a:spcAft>
              <a:buNone/>
            </a:pPr>
            <a:r>
              <a:rPr lang="ru-RU" dirty="0" smtClean="0">
                <a:solidFill>
                  <a:srgbClr val="0070C0"/>
                </a:solidFill>
              </a:rPr>
              <a:t>Взаимодействие с общественными организациями, обществами инвалидов, СМИ, социальными партнерами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3175"/>
            <a:ext cx="3707904" cy="6861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02" y="2132856"/>
            <a:ext cx="3443300" cy="2151112"/>
          </a:xfrm>
        </p:spPr>
        <p:txBody>
          <a:bodyPr>
            <a:noAutofit/>
          </a:bodyPr>
          <a:lstStyle/>
          <a:p>
            <a:r>
              <a:rPr lang="ru-RU" sz="3200" dirty="0" smtClean="0"/>
              <a:t>Информационное сопровождение введения </a:t>
            </a:r>
            <a:br>
              <a:rPr lang="ru-RU" sz="3200" dirty="0" smtClean="0"/>
            </a:br>
            <a:r>
              <a:rPr lang="ru-RU" sz="3200" dirty="0" smtClean="0"/>
              <a:t>ФГОС НОО ОВЗ</a:t>
            </a:r>
            <a:endParaRPr lang="ru-RU" sz="32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127029" y="2034679"/>
            <a:ext cx="4703787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127029" y="3042791"/>
            <a:ext cx="4703787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127029" y="3762871"/>
            <a:ext cx="4703787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27029" y="5347047"/>
            <a:ext cx="4703787" cy="0"/>
          </a:xfrm>
          <a:prstGeom prst="line">
            <a:avLst/>
          </a:prstGeom>
          <a:ln>
            <a:solidFill>
              <a:srgbClr val="FF99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>
                <a:latin typeface="+mn-lt"/>
              </a:rPr>
              <a:t>7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009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2508" y="116632"/>
            <a:ext cx="4991980" cy="4525963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Наличие нормативно-правовых актов (обновленные, вновь созданные)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Корректировка локальных актов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Анализ кадрового обеспечения (повышение квалификации, наличие узких специалистов)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Анализ финансового обеспечения (оборудование, технические средства обучения, учебники, оплата труда педагогов, организация питания)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Численность обучающихся в 1 классе детей с ОВЗ, детей-инвалидов с 01.09.2016 г.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Наличие  адаптированной основной общеобразовательной программы (учебный план, план коррекционной работы, внеурочная деятельность)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 Условия для реализации ИПРА (</a:t>
            </a:r>
            <a:r>
              <a:rPr lang="ru-RU" sz="2000" dirty="0" err="1" smtClean="0">
                <a:solidFill>
                  <a:srgbClr val="0070C0"/>
                </a:solidFill>
              </a:rPr>
              <a:t>СИПРа</a:t>
            </a:r>
            <a:r>
              <a:rPr lang="ru-RU" sz="2000" dirty="0" smtClean="0">
                <a:solidFill>
                  <a:srgbClr val="0070C0"/>
                </a:solidFill>
              </a:rPr>
              <a:t>)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Размещение информации на сайте образовательного учреждения</a:t>
            </a:r>
          </a:p>
          <a:p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3175"/>
            <a:ext cx="3707904" cy="6861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604" y="2284412"/>
            <a:ext cx="3178696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Схема самоанализа готовности образовательного учреждения </a:t>
            </a:r>
            <a:br>
              <a:rPr lang="ru-RU" sz="2400" b="1" dirty="0" smtClean="0"/>
            </a:br>
            <a:r>
              <a:rPr lang="ru-RU" sz="2400" b="1" dirty="0" smtClean="0"/>
              <a:t>к введению </a:t>
            </a:r>
            <a:br>
              <a:rPr lang="ru-RU" sz="2400" b="1" dirty="0" smtClean="0"/>
            </a:br>
            <a:r>
              <a:rPr lang="ru-RU" sz="2400" b="1" dirty="0" smtClean="0"/>
              <a:t>ФГОС НОО ОВЗ</a:t>
            </a:r>
            <a:endParaRPr lang="ru-RU" sz="2400" b="1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8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495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организационные мероприятия ОУ по введению стандартов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941091"/>
              </p:ext>
            </p:extLst>
          </p:nvPr>
        </p:nvGraphicFramePr>
        <p:xfrm>
          <a:off x="179512" y="1071880"/>
          <a:ext cx="8856984" cy="559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1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995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63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Мероприятие 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Срок 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Реализация комплекса мероприятий по введению</a:t>
                      </a:r>
                      <a:r>
                        <a:rPr lang="ru-RU" sz="1600" baseline="0" dirty="0" smtClean="0"/>
                        <a:t> ФГОС НОО ОВЗ с учётом реальных потребностей (наличия контингента особых детей)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Апрель</a:t>
                      </a:r>
                      <a:r>
                        <a:rPr lang="ru-RU" sz="1600" baseline="0" dirty="0" smtClean="0"/>
                        <a:t> 2016, далее по мере необходимости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Создание рабочей группы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Апрель 2016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Внесение изменений</a:t>
                      </a:r>
                      <a:r>
                        <a:rPr lang="ru-RU" sz="1600" baseline="0" dirty="0" smtClean="0"/>
                        <a:t> в нормативную базу ОУ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Май-июнь 2016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4306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Проведение </a:t>
                      </a:r>
                      <a:r>
                        <a:rPr lang="ru-RU" sz="1600" dirty="0" smtClean="0"/>
                        <a:t>самоанализа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smtClean="0"/>
                        <a:t>готовности ОУ к введению ФГОС: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aseline="0" dirty="0" smtClean="0"/>
                        <a:t>готовность кадров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aseline="0" dirty="0" smtClean="0"/>
                        <a:t>материально-технические условия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aseline="0" dirty="0" smtClean="0"/>
                        <a:t>готовность  </a:t>
                      </a:r>
                      <a:r>
                        <a:rPr lang="ru-RU" sz="1600" baseline="0" dirty="0" err="1" smtClean="0"/>
                        <a:t>ПМПк</a:t>
                      </a:r>
                      <a:endParaRPr lang="ru-RU" sz="16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Май 2016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Анализ</a:t>
                      </a:r>
                      <a:r>
                        <a:rPr lang="ru-RU" sz="1600" baseline="0" dirty="0" smtClean="0"/>
                        <a:t> контингента обучающихся, поступающих на обучение в 1 класс на предмет выявления детей с особыми образовательными потребностями (дети с ОВЗ, дети-инвалиды)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Май-июнь </a:t>
                      </a:r>
                      <a:r>
                        <a:rPr lang="ru-RU" sz="1600" baseline="0" dirty="0" smtClean="0"/>
                        <a:t> 2016</a:t>
                      </a:r>
                      <a:endParaRPr lang="ru-RU" sz="1600" dirty="0" smtClean="0"/>
                    </a:p>
                    <a:p>
                      <a:endParaRPr lang="ru-RU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Разработка</a:t>
                      </a:r>
                      <a:r>
                        <a:rPr lang="ru-RU" sz="1600" baseline="0" dirty="0" smtClean="0"/>
                        <a:t> адаптированной  основной общеобразовательной программы (учебный план, коррекционно-развивающие мероприятия, реализация ИПРА)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Июнь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Подготовительная работа с родителями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Май-июнь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Размещение информации на сайте ОУ (отдельный раздел, информационный блок</a:t>
                      </a:r>
                      <a:r>
                        <a:rPr lang="ru-RU" sz="1600" baseline="0" dirty="0" smtClean="0"/>
                        <a:t> или др.)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Май-июнь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604447" y="6416856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200" b="1" dirty="0" smtClean="0">
                <a:latin typeface="+mn-lt"/>
              </a:rPr>
              <a:t>9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37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677</Words>
  <Application>Microsoft Office PowerPoint</Application>
  <PresentationFormat>Экран (4:3)</PresentationFormat>
  <Paragraphs>143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 подготовке к введению Федеральных государственных образовательных стандартов начального общего образования  для детей с ОВЗ</vt:lpstr>
      <vt:lpstr> Штатный режим введения  ФГОС НОО ОВЗ – 1 сентября 2016 года 1 класс  </vt:lpstr>
      <vt:lpstr>Нормативное обеспечение введения ФГОС НОО ОВЗ</vt:lpstr>
      <vt:lpstr>ФГОС НОО ОВЗ распространяется на: </vt:lpstr>
      <vt:lpstr>ПЛАН действий по обеспечению введения федерального государственного образовательного стандарта начального общего образования обучающихся с ограниченными возможностями здоровья и федерального государственного образовательного стандарта образования обучающихся с умственной отсталостью (интеллектуальными нарушениями)  в Тюменской области (приказ ДОН от 17.08.2015  № 264/ОД)</vt:lpstr>
      <vt:lpstr>Перечень* локальных актов,  в которые требуется внесение изменений в связи с введением стандартов</vt:lpstr>
      <vt:lpstr>Информационное сопровождение введения  ФГОС НОО ОВЗ</vt:lpstr>
      <vt:lpstr>Схема самоанализа готовности образовательного учреждения  к введению  ФГОС НОО ОВЗ</vt:lpstr>
      <vt:lpstr>Основные организационные мероприятия ОУ по введению стандартов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подготовке к введению Федеральных государственных образовательных станадартов для для детей с ОВЗ</dc:title>
  <dc:creator>User</dc:creator>
  <cp:lastModifiedBy>User</cp:lastModifiedBy>
  <cp:revision>48</cp:revision>
  <dcterms:created xsi:type="dcterms:W3CDTF">2016-04-19T07:16:16Z</dcterms:created>
  <dcterms:modified xsi:type="dcterms:W3CDTF">2016-04-21T12:48:35Z</dcterms:modified>
</cp:coreProperties>
</file>